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7" r:id="rId4"/>
    <p:sldId id="268" r:id="rId5"/>
    <p:sldId id="293" r:id="rId6"/>
    <p:sldId id="277" r:id="rId7"/>
    <p:sldId id="285" r:id="rId8"/>
    <p:sldId id="292" r:id="rId9"/>
    <p:sldId id="278" r:id="rId10"/>
    <p:sldId id="291" r:id="rId11"/>
    <p:sldId id="281" r:id="rId12"/>
    <p:sldId id="294" r:id="rId13"/>
    <p:sldId id="289" r:id="rId14"/>
    <p:sldId id="284" r:id="rId15"/>
    <p:sldId id="283" r:id="rId16"/>
    <p:sldId id="286" r:id="rId17"/>
    <p:sldId id="288" r:id="rId18"/>
    <p:sldId id="295"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4/11/2024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5847495" y="1478071"/>
            <a:ext cx="6077086" cy="887294"/>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1026062799"/>
              </p:ext>
            </p:extLst>
          </p:nvPr>
        </p:nvGraphicFramePr>
        <p:xfrm>
          <a:off x="5695905" y="2365365"/>
          <a:ext cx="6263569" cy="3578235"/>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Arrow Connector 19">
            <a:extLst>
              <a:ext uri="{FF2B5EF4-FFF2-40B4-BE49-F238E27FC236}">
                <a16:creationId xmlns:a16="http://schemas.microsoft.com/office/drawing/2014/main" id="{7F99F5E0-E065-9A4B-572D-EBC25BB9FDB8}"/>
              </a:ext>
            </a:extLst>
          </p:cNvPr>
          <p:cNvCxnSpPr>
            <a:cxnSpLocks/>
            <a:stCxn id="26" idx="6"/>
          </p:cNvCxnSpPr>
          <p:nvPr/>
        </p:nvCxnSpPr>
        <p:spPr>
          <a:xfrm>
            <a:off x="2530160" y="2959260"/>
            <a:ext cx="1090857"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BFED677-82FC-1362-B132-5BCF0A4BD881}"/>
              </a:ext>
            </a:extLst>
          </p:cNvPr>
          <p:cNvGrpSpPr/>
          <p:nvPr/>
        </p:nvGrpSpPr>
        <p:grpSpPr>
          <a:xfrm>
            <a:off x="644734" y="1738071"/>
            <a:ext cx="3657046" cy="2006705"/>
            <a:chOff x="644734" y="1738071"/>
            <a:chExt cx="3657046" cy="2006705"/>
          </a:xfrm>
        </p:grpSpPr>
        <p:grpSp>
          <p:nvGrpSpPr>
            <p:cNvPr id="39" name="Group 38">
              <a:extLst>
                <a:ext uri="{FF2B5EF4-FFF2-40B4-BE49-F238E27FC236}">
                  <a16:creationId xmlns:a16="http://schemas.microsoft.com/office/drawing/2014/main" id="{6400D45D-EC69-A71F-F495-7B7F7D4CDD89}"/>
                </a:ext>
              </a:extLst>
            </p:cNvPr>
            <p:cNvGrpSpPr/>
            <p:nvPr/>
          </p:nvGrpSpPr>
          <p:grpSpPr>
            <a:xfrm>
              <a:off x="644734" y="1738071"/>
              <a:ext cx="3657046" cy="2006705"/>
              <a:chOff x="681491" y="2137246"/>
              <a:chExt cx="3842813" cy="2192542"/>
            </a:xfrm>
          </p:grpSpPr>
          <p:sp>
            <p:nvSpPr>
              <p:cNvPr id="19" name="Rectangle: Rounded Corners 18">
                <a:extLst>
                  <a:ext uri="{FF2B5EF4-FFF2-40B4-BE49-F238E27FC236}">
                    <a16:creationId xmlns:a16="http://schemas.microsoft.com/office/drawing/2014/main" id="{24503C99-09AE-7C2D-B771-C909FA60B655}"/>
                  </a:ext>
                </a:extLst>
              </p:cNvPr>
              <p:cNvSpPr/>
              <p:nvPr/>
            </p:nvSpPr>
            <p:spPr>
              <a:xfrm>
                <a:off x="3830482" y="3165423"/>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sp>
            <p:nvSpPr>
              <p:cNvPr id="22" name="TextBox 21">
                <a:extLst>
                  <a:ext uri="{FF2B5EF4-FFF2-40B4-BE49-F238E27FC236}">
                    <a16:creationId xmlns:a16="http://schemas.microsoft.com/office/drawing/2014/main" id="{13487CA1-EA75-3D07-17CC-E0578625C66E}"/>
                  </a:ext>
                </a:extLst>
              </p:cNvPr>
              <p:cNvSpPr txBox="1"/>
              <p:nvPr/>
            </p:nvSpPr>
            <p:spPr>
              <a:xfrm>
                <a:off x="2486563" y="3498791"/>
                <a:ext cx="132239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במרחק מסוים מהחיישן ונעשית מדידה</a:t>
                </a:r>
              </a:p>
            </p:txBody>
          </p:sp>
          <p:sp>
            <p:nvSpPr>
              <p:cNvPr id="25" name="Freeform: Shape 24">
                <a:extLst>
                  <a:ext uri="{FF2B5EF4-FFF2-40B4-BE49-F238E27FC236}">
                    <a16:creationId xmlns:a16="http://schemas.microsoft.com/office/drawing/2014/main" id="{396F23D0-D5DF-CC65-931F-51C4FCE1EFE6}"/>
                  </a:ext>
                </a:extLst>
              </p:cNvPr>
              <p:cNvSpPr/>
              <p:nvPr/>
            </p:nvSpPr>
            <p:spPr>
              <a:xfrm>
                <a:off x="1744980" y="2464048"/>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a:extLst>
                  <a:ext uri="{FF2B5EF4-FFF2-40B4-BE49-F238E27FC236}">
                    <a16:creationId xmlns:a16="http://schemas.microsoft.com/office/drawing/2014/main" id="{576E8296-83F4-D8CE-4B95-86200A7C754E}"/>
                  </a:ext>
                </a:extLst>
              </p:cNvPr>
              <p:cNvSpPr/>
              <p:nvPr/>
            </p:nvSpPr>
            <p:spPr>
              <a:xfrm>
                <a:off x="681491" y="2935844"/>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23" name="Rectangle: Beveled 22">
                <a:extLst>
                  <a:ext uri="{FF2B5EF4-FFF2-40B4-BE49-F238E27FC236}">
                    <a16:creationId xmlns:a16="http://schemas.microsoft.com/office/drawing/2014/main" id="{83CD4BA5-0A8E-7476-CAF7-9EE2C7FC0061}"/>
                  </a:ext>
                </a:extLst>
              </p:cNvPr>
              <p:cNvSpPr/>
              <p:nvPr/>
            </p:nvSpPr>
            <p:spPr>
              <a:xfrm>
                <a:off x="2467641" y="2137246"/>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1</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2" name="TextBox 41">
              <a:extLst>
                <a:ext uri="{FF2B5EF4-FFF2-40B4-BE49-F238E27FC236}">
                  <a16:creationId xmlns:a16="http://schemas.microsoft.com/office/drawing/2014/main" id="{CB28FBC9-863D-CC67-C147-75496FE5DB56}"/>
                </a:ext>
              </a:extLst>
            </p:cNvPr>
            <p:cNvSpPr txBox="1"/>
            <p:nvPr/>
          </p:nvSpPr>
          <p:spPr>
            <a:xfrm>
              <a:off x="2423296" y="2448443"/>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grpSp>
        <p:nvGrpSpPr>
          <p:cNvPr id="45" name="Group 44">
            <a:extLst>
              <a:ext uri="{FF2B5EF4-FFF2-40B4-BE49-F238E27FC236}">
                <a16:creationId xmlns:a16="http://schemas.microsoft.com/office/drawing/2014/main" id="{AEA7CF0C-D6D1-4E8C-00F0-A9108D12F782}"/>
              </a:ext>
            </a:extLst>
          </p:cNvPr>
          <p:cNvGrpSpPr/>
          <p:nvPr/>
        </p:nvGrpSpPr>
        <p:grpSpPr>
          <a:xfrm>
            <a:off x="642277" y="4236140"/>
            <a:ext cx="4500109" cy="1824973"/>
            <a:chOff x="642277" y="4236140"/>
            <a:chExt cx="4500109" cy="1824973"/>
          </a:xfrm>
        </p:grpSpPr>
        <p:grpSp>
          <p:nvGrpSpPr>
            <p:cNvPr id="38" name="Group 37">
              <a:extLst>
                <a:ext uri="{FF2B5EF4-FFF2-40B4-BE49-F238E27FC236}">
                  <a16:creationId xmlns:a16="http://schemas.microsoft.com/office/drawing/2014/main" id="{013C57F7-7D87-7A8B-2046-C258A14FF28C}"/>
                </a:ext>
              </a:extLst>
            </p:cNvPr>
            <p:cNvGrpSpPr/>
            <p:nvPr/>
          </p:nvGrpSpPr>
          <p:grpSpPr>
            <a:xfrm>
              <a:off x="642277" y="4236140"/>
              <a:ext cx="4500109" cy="1824973"/>
              <a:chOff x="681491" y="4325958"/>
              <a:chExt cx="4728930" cy="1869963"/>
            </a:xfrm>
          </p:grpSpPr>
          <p:sp>
            <p:nvSpPr>
              <p:cNvPr id="29" name="Rectangle: Rounded Corners 28">
                <a:extLst>
                  <a:ext uri="{FF2B5EF4-FFF2-40B4-BE49-F238E27FC236}">
                    <a16:creationId xmlns:a16="http://schemas.microsoft.com/office/drawing/2014/main" id="{AE45AD49-68B2-3310-1C6F-8EC697326F94}"/>
                  </a:ext>
                </a:extLst>
              </p:cNvPr>
              <p:cNvSpPr/>
              <p:nvPr/>
            </p:nvSpPr>
            <p:spPr>
              <a:xfrm>
                <a:off x="4716599" y="5326870"/>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2E1A7806-11B6-C598-8987-B3D30A9D008B}"/>
                  </a:ext>
                </a:extLst>
              </p:cNvPr>
              <p:cNvCxnSpPr>
                <a:cxnSpLocks/>
                <a:stCxn id="34" idx="6"/>
              </p:cNvCxnSpPr>
              <p:nvPr/>
            </p:nvCxnSpPr>
            <p:spPr>
              <a:xfrm>
                <a:off x="2662691" y="5660239"/>
                <a:ext cx="2054089"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ECBD37-B791-AC43-0C02-992E8586C88E}"/>
                  </a:ext>
                </a:extLst>
              </p:cNvPr>
              <p:cNvSpPr txBox="1"/>
              <p:nvPr/>
            </p:nvSpPr>
            <p:spPr>
              <a:xfrm>
                <a:off x="3028446" y="5681587"/>
                <a:ext cx="132239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הרחקת האובייקט מהחיישן</a:t>
                </a:r>
              </a:p>
            </p:txBody>
          </p:sp>
          <p:sp>
            <p:nvSpPr>
              <p:cNvPr id="33" name="Freeform: Shape 32">
                <a:extLst>
                  <a:ext uri="{FF2B5EF4-FFF2-40B4-BE49-F238E27FC236}">
                    <a16:creationId xmlns:a16="http://schemas.microsoft.com/office/drawing/2014/main" id="{FD398580-5B70-525B-3C64-FB054E0CD57A}"/>
                  </a:ext>
                </a:extLst>
              </p:cNvPr>
              <p:cNvSpPr/>
              <p:nvPr/>
            </p:nvSpPr>
            <p:spPr>
              <a:xfrm>
                <a:off x="1744980" y="4652760"/>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3F04C940-D14B-7229-52BA-4437F3B7B149}"/>
                  </a:ext>
                </a:extLst>
              </p:cNvPr>
              <p:cNvSpPr/>
              <p:nvPr/>
            </p:nvSpPr>
            <p:spPr>
              <a:xfrm>
                <a:off x="681491" y="5124556"/>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32" name="Rectangle: Beveled 31">
                <a:extLst>
                  <a:ext uri="{FF2B5EF4-FFF2-40B4-BE49-F238E27FC236}">
                    <a16:creationId xmlns:a16="http://schemas.microsoft.com/office/drawing/2014/main" id="{E2D3005E-9889-E111-2617-4CF2BB32A7A3}"/>
                  </a:ext>
                </a:extLst>
              </p:cNvPr>
              <p:cNvSpPr/>
              <p:nvPr/>
            </p:nvSpPr>
            <p:spPr>
              <a:xfrm>
                <a:off x="2467641" y="4325958"/>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2</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3" name="TextBox 42">
              <a:extLst>
                <a:ext uri="{FF2B5EF4-FFF2-40B4-BE49-F238E27FC236}">
                  <a16:creationId xmlns:a16="http://schemas.microsoft.com/office/drawing/2014/main" id="{0306E167-86C0-DAFA-48CF-B870B6D520FE}"/>
                </a:ext>
              </a:extLst>
            </p:cNvPr>
            <p:cNvSpPr txBox="1"/>
            <p:nvPr/>
          </p:nvSpPr>
          <p:spPr>
            <a:xfrm>
              <a:off x="2410067" y="5018762"/>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spTree>
    <p:extLst>
      <p:ext uri="{BB962C8B-B14F-4D97-AF65-F5344CB8AC3E}">
        <p14:creationId xmlns:p14="http://schemas.microsoft.com/office/powerpoint/2010/main" val="15836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3419520" y="3512956"/>
            <a:ext cx="5517718" cy="2746868"/>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655320" y="2386422"/>
            <a:ext cx="11377930" cy="995144"/>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254617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54" name="Group 53">
            <a:extLst>
              <a:ext uri="{FF2B5EF4-FFF2-40B4-BE49-F238E27FC236}">
                <a16:creationId xmlns:a16="http://schemas.microsoft.com/office/drawing/2014/main" id="{89FAACD5-B203-B7EA-3D59-AB44D6AA3701}"/>
              </a:ext>
            </a:extLst>
          </p:cNvPr>
          <p:cNvGrpSpPr/>
          <p:nvPr/>
        </p:nvGrpSpPr>
        <p:grpSpPr>
          <a:xfrm>
            <a:off x="1170807" y="3515973"/>
            <a:ext cx="4553810" cy="2522241"/>
            <a:chOff x="1170807" y="3515973"/>
            <a:chExt cx="4553810" cy="2522241"/>
          </a:xfrm>
        </p:grpSpPr>
        <p:sp>
          <p:nvSpPr>
            <p:cNvPr id="12" name="Oval 11">
              <a:extLst>
                <a:ext uri="{FF2B5EF4-FFF2-40B4-BE49-F238E27FC236}">
                  <a16:creationId xmlns:a16="http://schemas.microsoft.com/office/drawing/2014/main" id="{87514601-66AE-374F-D4C6-D61C1E1FA3AF}"/>
                </a:ext>
              </a:extLst>
            </p:cNvPr>
            <p:cNvSpPr/>
            <p:nvPr/>
          </p:nvSpPr>
          <p:spPr>
            <a:xfrm>
              <a:off x="2845318" y="4225561"/>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13" name="Rectangle: Rounded Corners 12">
              <a:extLst>
                <a:ext uri="{FF2B5EF4-FFF2-40B4-BE49-F238E27FC236}">
                  <a16:creationId xmlns:a16="http://schemas.microsoft.com/office/drawing/2014/main" id="{C7AAF716-2348-699A-7E2D-1538C61DA216}"/>
                </a:ext>
              </a:extLst>
            </p:cNvPr>
            <p:cNvSpPr/>
            <p:nvPr/>
          </p:nvSpPr>
          <p:spPr>
            <a:xfrm>
              <a:off x="1423261" y="3920377"/>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18" name="Straight Arrow Connector 17">
              <a:extLst>
                <a:ext uri="{FF2B5EF4-FFF2-40B4-BE49-F238E27FC236}">
                  <a16:creationId xmlns:a16="http://schemas.microsoft.com/office/drawing/2014/main" id="{ADF5268D-90A0-B417-6239-3F582814C95B}"/>
                </a:ext>
              </a:extLst>
            </p:cNvPr>
            <p:cNvCxnSpPr>
              <a:cxnSpLocks/>
              <a:stCxn id="13" idx="3"/>
              <a:endCxn id="12" idx="1"/>
            </p:cNvCxnSpPr>
            <p:nvPr/>
          </p:nvCxnSpPr>
          <p:spPr>
            <a:xfrm>
              <a:off x="2117083" y="4253745"/>
              <a:ext cx="990771" cy="237273"/>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E7DEB-1314-8107-B386-5F25AE66EDD1}"/>
                </a:ext>
              </a:extLst>
            </p:cNvPr>
            <p:cNvSpPr txBox="1"/>
            <p:nvPr/>
          </p:nvSpPr>
          <p:spPr>
            <a:xfrm>
              <a:off x="2217649" y="3906396"/>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מעל מרחק ההתרעה</a:t>
              </a:r>
            </a:p>
          </p:txBody>
        </p:sp>
        <p:sp>
          <p:nvSpPr>
            <p:cNvPr id="26" name="TextBox 25">
              <a:extLst>
                <a:ext uri="{FF2B5EF4-FFF2-40B4-BE49-F238E27FC236}">
                  <a16:creationId xmlns:a16="http://schemas.microsoft.com/office/drawing/2014/main" id="{04BD7786-9061-CC77-A3E4-363A7B8061A9}"/>
                </a:ext>
              </a:extLst>
            </p:cNvPr>
            <p:cNvSpPr txBox="1"/>
            <p:nvPr/>
          </p:nvSpPr>
          <p:spPr>
            <a:xfrm>
              <a:off x="1170807" y="5328487"/>
              <a:ext cx="1475874" cy="646331"/>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רחוק מהחיישן (מעל המרחק שהוגדר באלגוריתם)</a:t>
              </a:r>
            </a:p>
          </p:txBody>
        </p:sp>
        <p:sp>
          <p:nvSpPr>
            <p:cNvPr id="34" name="Rectangle: Beveled 33">
              <a:extLst>
                <a:ext uri="{FF2B5EF4-FFF2-40B4-BE49-F238E27FC236}">
                  <a16:creationId xmlns:a16="http://schemas.microsoft.com/office/drawing/2014/main" id="{D219B0D8-C068-5983-9B2C-B1C7258EAA68}"/>
                </a:ext>
              </a:extLst>
            </p:cNvPr>
            <p:cNvSpPr/>
            <p:nvPr/>
          </p:nvSpPr>
          <p:spPr>
            <a:xfrm>
              <a:off x="4477553" y="3515973"/>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extLst>
                <a:ext uri="{FF2B5EF4-FFF2-40B4-BE49-F238E27FC236}">
                  <a16:creationId xmlns:a16="http://schemas.microsoft.com/office/drawing/2014/main" id="{8D0B9B97-DC21-6C9F-7392-CC879937E7DC}"/>
                </a:ext>
              </a:extLst>
            </p:cNvPr>
            <p:cNvSpPr txBox="1"/>
            <p:nvPr/>
          </p:nvSpPr>
          <p:spPr>
            <a:xfrm>
              <a:off x="4575791" y="4356279"/>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 ריק- ללא התראה</a:t>
              </a:r>
            </a:p>
          </p:txBody>
        </p:sp>
        <p:sp>
          <p:nvSpPr>
            <p:cNvPr id="37" name="Freeform: Shape 36">
              <a:extLst>
                <a:ext uri="{FF2B5EF4-FFF2-40B4-BE49-F238E27FC236}">
                  <a16:creationId xmlns:a16="http://schemas.microsoft.com/office/drawing/2014/main" id="{D5CD6DE1-EB52-F681-959D-9A0845D17ADE}"/>
                </a:ext>
              </a:extLst>
            </p:cNvPr>
            <p:cNvSpPr/>
            <p:nvPr/>
          </p:nvSpPr>
          <p:spPr>
            <a:xfrm>
              <a:off x="4041979" y="3937676"/>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5" name="Group 54">
            <a:extLst>
              <a:ext uri="{FF2B5EF4-FFF2-40B4-BE49-F238E27FC236}">
                <a16:creationId xmlns:a16="http://schemas.microsoft.com/office/drawing/2014/main" id="{6503BA79-B7BF-30E8-864E-81998C1E2B8E}"/>
              </a:ext>
            </a:extLst>
          </p:cNvPr>
          <p:cNvGrpSpPr/>
          <p:nvPr/>
        </p:nvGrpSpPr>
        <p:grpSpPr>
          <a:xfrm>
            <a:off x="6523003" y="3568109"/>
            <a:ext cx="4805577" cy="2374513"/>
            <a:chOff x="6523003" y="3568109"/>
            <a:chExt cx="4805577" cy="2374513"/>
          </a:xfrm>
        </p:grpSpPr>
        <p:sp>
          <p:nvSpPr>
            <p:cNvPr id="28" name="Oval 27">
              <a:extLst>
                <a:ext uri="{FF2B5EF4-FFF2-40B4-BE49-F238E27FC236}">
                  <a16:creationId xmlns:a16="http://schemas.microsoft.com/office/drawing/2014/main" id="{C3BA2264-D003-600B-8FF4-7987C0C96B01}"/>
                </a:ext>
              </a:extLst>
            </p:cNvPr>
            <p:cNvSpPr/>
            <p:nvPr/>
          </p:nvSpPr>
          <p:spPr>
            <a:xfrm>
              <a:off x="8189493" y="4101785"/>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29" name="Rectangle: Rounded Corners 28">
              <a:extLst>
                <a:ext uri="{FF2B5EF4-FFF2-40B4-BE49-F238E27FC236}">
                  <a16:creationId xmlns:a16="http://schemas.microsoft.com/office/drawing/2014/main" id="{30E83D8C-8555-CD4B-A816-824B283A410A}"/>
                </a:ext>
              </a:extLst>
            </p:cNvPr>
            <p:cNvSpPr/>
            <p:nvPr/>
          </p:nvSpPr>
          <p:spPr>
            <a:xfrm>
              <a:off x="7396353" y="3789072"/>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C1585EF1-74AF-02BD-4863-3B67C477F0E3}"/>
                </a:ext>
              </a:extLst>
            </p:cNvPr>
            <p:cNvCxnSpPr>
              <a:cxnSpLocks/>
              <a:stCxn id="29" idx="3"/>
              <a:endCxn id="28" idx="1"/>
            </p:cNvCxnSpPr>
            <p:nvPr/>
          </p:nvCxnSpPr>
          <p:spPr>
            <a:xfrm>
              <a:off x="8090175" y="4122440"/>
              <a:ext cx="361854" cy="244802"/>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586D2F-CB38-707A-640C-7FF169CFA447}"/>
                </a:ext>
              </a:extLst>
            </p:cNvPr>
            <p:cNvSpPr txBox="1"/>
            <p:nvPr/>
          </p:nvSpPr>
          <p:spPr>
            <a:xfrm>
              <a:off x="8085306" y="3646682"/>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מתחת למרחק ההתרעה</a:t>
              </a:r>
            </a:p>
          </p:txBody>
        </p:sp>
        <p:sp>
          <p:nvSpPr>
            <p:cNvPr id="32" name="TextBox 31">
              <a:extLst>
                <a:ext uri="{FF2B5EF4-FFF2-40B4-BE49-F238E27FC236}">
                  <a16:creationId xmlns:a16="http://schemas.microsoft.com/office/drawing/2014/main" id="{7700B531-06C5-4911-B3E2-183EF60E6B22}"/>
                </a:ext>
              </a:extLst>
            </p:cNvPr>
            <p:cNvSpPr txBox="1"/>
            <p:nvPr/>
          </p:nvSpPr>
          <p:spPr>
            <a:xfrm>
              <a:off x="6523003" y="5111625"/>
              <a:ext cx="1475874"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קרוב לחיישן. החיישן מתריע על המסך ומדפיס את המרחק ואת הזווית</a:t>
              </a:r>
            </a:p>
          </p:txBody>
        </p:sp>
        <p:sp>
          <p:nvSpPr>
            <p:cNvPr id="38" name="Rectangle: Beveled 37">
              <a:extLst>
                <a:ext uri="{FF2B5EF4-FFF2-40B4-BE49-F238E27FC236}">
                  <a16:creationId xmlns:a16="http://schemas.microsoft.com/office/drawing/2014/main" id="{1B764E93-BDD5-7793-C5E3-1ADC8FD6F27F}"/>
                </a:ext>
              </a:extLst>
            </p:cNvPr>
            <p:cNvSpPr/>
            <p:nvPr/>
          </p:nvSpPr>
          <p:spPr>
            <a:xfrm>
              <a:off x="10081516" y="3568109"/>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Alert-</a:t>
              </a:r>
            </a:p>
            <a:p>
              <a:pPr algn="ctr"/>
              <a:r>
                <a:rPr lang="he-IL" sz="1200" dirty="0">
                  <a:solidFill>
                    <a:srgbClr val="FF0000"/>
                  </a:solidFill>
                  <a:latin typeface="David" panose="020E0502060401010101" pitchFamily="34" charset="-79"/>
                  <a:cs typeface="David" panose="020E0502060401010101" pitchFamily="34" charset="-79"/>
                </a:rPr>
                <a:t>מרחק, זווית</a:t>
              </a:r>
              <a:endParaRPr lang="he-IL" dirty="0">
                <a:solidFill>
                  <a:srgbClr val="FF0000"/>
                </a:solidFill>
                <a:latin typeface="David" panose="020E0502060401010101" pitchFamily="34" charset="-79"/>
                <a:cs typeface="David" panose="020E0502060401010101" pitchFamily="34" charset="-79"/>
              </a:endParaRPr>
            </a:p>
          </p:txBody>
        </p:sp>
        <p:sp>
          <p:nvSpPr>
            <p:cNvPr id="39" name="Freeform: Shape 38">
              <a:extLst>
                <a:ext uri="{FF2B5EF4-FFF2-40B4-BE49-F238E27FC236}">
                  <a16:creationId xmlns:a16="http://schemas.microsoft.com/office/drawing/2014/main" id="{D26CB146-6231-69EA-1629-1CFDA5CF2CDF}"/>
                </a:ext>
              </a:extLst>
            </p:cNvPr>
            <p:cNvSpPr/>
            <p:nvPr/>
          </p:nvSpPr>
          <p:spPr>
            <a:xfrm>
              <a:off x="9645942" y="3989812"/>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a:extLst>
                <a:ext uri="{FF2B5EF4-FFF2-40B4-BE49-F238E27FC236}">
                  <a16:creationId xmlns:a16="http://schemas.microsoft.com/office/drawing/2014/main" id="{CB9E5A25-AE0F-1137-6533-0FA1454590EC}"/>
                </a:ext>
              </a:extLst>
            </p:cNvPr>
            <p:cNvSpPr txBox="1"/>
            <p:nvPr/>
          </p:nvSpPr>
          <p:spPr>
            <a:xfrm>
              <a:off x="10179754" y="4399625"/>
              <a:ext cx="105058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מופיעה על המסך יחד עם המרחק והזווית שנדגמו</a:t>
              </a:r>
            </a:p>
          </p:txBody>
        </p:sp>
      </p:grpSp>
    </p:spTree>
    <p:extLst>
      <p:ext uri="{BB962C8B-B14F-4D97-AF65-F5344CB8AC3E}">
        <p14:creationId xmlns:p14="http://schemas.microsoft.com/office/powerpoint/2010/main" val="224751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7" name="TextBox 6">
            <a:extLst>
              <a:ext uri="{FF2B5EF4-FFF2-40B4-BE49-F238E27FC236}">
                <a16:creationId xmlns:a16="http://schemas.microsoft.com/office/drawing/2014/main" id="{5E759440-373A-9C7A-86AD-60039BE6ACD5}"/>
              </a:ext>
            </a:extLst>
          </p:cNvPr>
          <p:cNvSpPr txBox="1"/>
          <p:nvPr/>
        </p:nvSpPr>
        <p:spPr>
          <a:xfrm>
            <a:off x="838200" y="1727724"/>
            <a:ext cx="10833165" cy="1438855"/>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latin typeface="Calibri" panose="020F0502020204030204" pitchFamily="34" charset="0"/>
                <a:ea typeface="Calibri" panose="020F0502020204030204" pitchFamily="34" charset="0"/>
                <a:cs typeface="David" panose="020E0502060401010101" pitchFamily="34" charset="-79"/>
              </a:rPr>
              <a:t>גרפים המראים </a:t>
            </a: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מ15 ס"מ . סריקה של 360 מעלות סביב החיישן. ה</a:t>
            </a:r>
            <a:r>
              <a:rPr lang="he-IL" sz="2000" kern="100" dirty="0">
                <a:latin typeface="Calibri" panose="020F0502020204030204" pitchFamily="34" charset="0"/>
                <a:ea typeface="Calibri" panose="020F0502020204030204" pitchFamily="34" charset="0"/>
                <a:cs typeface="David" panose="020E0502060401010101" pitchFamily="34" charset="-79"/>
              </a:rPr>
              <a:t>דגימה מתרחשת כאשר האובייקט מתקרב לחיישן קרוב מ15 ס"מ. </a:t>
            </a:r>
            <a:r>
              <a:rPr lang="he-IL" sz="2000" kern="100" dirty="0">
                <a:effectLst/>
                <a:latin typeface="Calibri" panose="020F0502020204030204" pitchFamily="34" charset="0"/>
                <a:ea typeface="Calibri" panose="020F0502020204030204" pitchFamily="34" charset="0"/>
                <a:cs typeface="David" panose="020E0502060401010101" pitchFamily="34" charset="-79"/>
              </a:rPr>
              <a:t> בעת ביצוע הדגימה ישנה ההתרעה ונלקחת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50" y="3162121"/>
            <a:ext cx="1719959" cy="18463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rotWithShape="1">
          <a:blip r:embed="rId5">
            <a:extLst>
              <a:ext uri="{28A0092B-C50C-407E-A947-70E740481C1C}">
                <a14:useLocalDpi xmlns:a14="http://schemas.microsoft.com/office/drawing/2010/main" val="0"/>
              </a:ext>
            </a:extLst>
          </a:blip>
          <a:srcRect l="782" t="4793" r="1"/>
          <a:stretch/>
        </p:blipFill>
        <p:spPr>
          <a:xfrm>
            <a:off x="762919" y="994718"/>
            <a:ext cx="3019873" cy="4173179"/>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4335706" y="1239935"/>
            <a:ext cx="7586816" cy="1455591"/>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dirty="0">
                <a:solidFill>
                  <a:schemeClr val="tx1"/>
                </a:solidFill>
                <a:latin typeface="David" panose="020E0502060401010101" pitchFamily="34" charset="-79"/>
                <a:cs typeface="David" panose="020E0502060401010101" pitchFamily="34" charset="-79"/>
              </a:rPr>
              <a:t>Arduino</a:t>
            </a:r>
            <a:r>
              <a:rPr lang="he-IL" sz="2400" kern="100" dirty="0">
                <a:effectLst/>
                <a:latin typeface="Calibri" panose="020F0502020204030204" pitchFamily="34" charset="0"/>
                <a:ea typeface="Calibri" panose="020F0502020204030204" pitchFamily="34" charset="0"/>
                <a:cs typeface="David" panose="020E0502060401010101" pitchFamily="34" charset="-79"/>
              </a:rPr>
              <a:t>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600" kern="100" dirty="0">
                <a:effectLst/>
                <a:latin typeface="David" panose="020E0502060401010101" pitchFamily="34" charset="-79"/>
                <a:ea typeface="Calibri" panose="020F0502020204030204" pitchFamily="34" charset="0"/>
                <a:cs typeface="Arial" panose="020B0604020202020204" pitchFamily="34" charset="0"/>
              </a:rPr>
              <a:t>WIFI</a:t>
            </a:r>
            <a:r>
              <a:rPr lang="he-IL" sz="16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600" kern="100" dirty="0">
                <a:effectLst/>
                <a:latin typeface="David" panose="020E0502060401010101" pitchFamily="34" charset="-79"/>
                <a:ea typeface="Calibri" panose="020F0502020204030204" pitchFamily="34" charset="0"/>
                <a:cs typeface="Arial" panose="020B0604020202020204" pitchFamily="34" charset="0"/>
              </a:rPr>
              <a:t>M5stack Arduino</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E5134-8E36-CB6D-00EC-8E5D9A124EFD}"/>
              </a:ext>
            </a:extLst>
          </p:cNvPr>
          <p:cNvGrpSpPr/>
          <p:nvPr/>
        </p:nvGrpSpPr>
        <p:grpSpPr>
          <a:xfrm>
            <a:off x="6651921" y="3149381"/>
            <a:ext cx="4895236" cy="3030321"/>
            <a:chOff x="4189413" y="4199705"/>
            <a:chExt cx="4895236" cy="3030321"/>
          </a:xfrm>
        </p:grpSpPr>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6078429"/>
              <a:ext cx="3717608" cy="1151597"/>
            </a:xfrm>
            <a:prstGeom prst="rect">
              <a:avLst/>
            </a:prstGeom>
            <a:noFill/>
          </p:spPr>
          <p:txBody>
            <a:bodyPr wrap="square">
              <a:spAutoFit/>
            </a:bodyPr>
            <a:lstStyle/>
            <a:p>
              <a:pPr algn="ctr" rtl="1">
                <a:lnSpc>
                  <a:spcPct val="150000"/>
                </a:lnSpc>
                <a:spcAft>
                  <a:spcPts val="800"/>
                </a:spcAft>
                <a:tabLst>
                  <a:tab pos="5274310" algn="r"/>
                </a:tabLst>
              </a:pPr>
              <a:r>
                <a:rPr lang="he-IL" sz="14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he-IL" sz="1400" kern="100" dirty="0">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מימין- מיקום של אובייקט בעל טמפרטורה גבוהה על גבי החיישן</a:t>
              </a:r>
            </a:p>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משמאל- הסרת האובייקט החם מהחיישן</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p:txBody>
        </p:sp>
      </p:grpSp>
      <p:sp>
        <p:nvSpPr>
          <p:cNvPr id="17" name="TextBox 16">
            <a:extLst>
              <a:ext uri="{FF2B5EF4-FFF2-40B4-BE49-F238E27FC236}">
                <a16:creationId xmlns:a16="http://schemas.microsoft.com/office/drawing/2014/main" id="{E7344CAF-CB0F-A184-C475-5F41AA2A2FFE}"/>
              </a:ext>
            </a:extLst>
          </p:cNvPr>
          <p:cNvSpPr txBox="1"/>
          <p:nvPr/>
        </p:nvSpPr>
        <p:spPr>
          <a:xfrm>
            <a:off x="4138469" y="5222335"/>
            <a:ext cx="2495717" cy="623248"/>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Arduino</a:t>
            </a:r>
            <a:r>
              <a:rPr lang="he-IL" sz="1200" kern="100" dirty="0">
                <a:effectLst/>
                <a:latin typeface="David" panose="020E0502060401010101" pitchFamily="34" charset="-79"/>
                <a:ea typeface="Calibri" panose="020F0502020204030204" pitchFamily="34" charset="0"/>
                <a:cs typeface="David" panose="020E0502060401010101" pitchFamily="34" charset="-79"/>
              </a:rPr>
              <a:t> אשר מראה את חיבור מוצלח באמצעות </a:t>
            </a:r>
            <a:r>
              <a:rPr lang="en-US" sz="1200" kern="100" dirty="0">
                <a:effectLst/>
                <a:latin typeface="David" panose="020E0502060401010101" pitchFamily="34" charset="-79"/>
                <a:ea typeface="Calibri" panose="020F0502020204030204" pitchFamily="34" charset="0"/>
                <a:cs typeface="David" panose="020E0502060401010101" pitchFamily="34" charset="-79"/>
              </a:rPr>
              <a:t>WIFI</a:t>
            </a:r>
            <a:r>
              <a:rPr lang="he-IL" sz="1200" kern="100" dirty="0">
                <a:effectLst/>
                <a:latin typeface="David" panose="020E0502060401010101" pitchFamily="34" charset="-79"/>
                <a:ea typeface="Calibri" panose="020F0502020204030204" pitchFamily="34" charset="0"/>
                <a:cs typeface="David" panose="020E0502060401010101" pitchFamily="34" charset="-79"/>
              </a:rPr>
              <a:t> ל</a:t>
            </a:r>
            <a:r>
              <a:rPr lang="en-US" sz="12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Box 17">
            <a:extLst>
              <a:ext uri="{FF2B5EF4-FFF2-40B4-BE49-F238E27FC236}">
                <a16:creationId xmlns:a16="http://schemas.microsoft.com/office/drawing/2014/main" id="{2F249545-AA7E-DFAB-EE52-3441E9F10A97}"/>
              </a:ext>
            </a:extLst>
          </p:cNvPr>
          <p:cNvSpPr txBox="1"/>
          <p:nvPr/>
        </p:nvSpPr>
        <p:spPr>
          <a:xfrm>
            <a:off x="263394" y="5222335"/>
            <a:ext cx="3850642" cy="900246"/>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חיווים על עבודה תקינה של חיישני ה</a:t>
            </a:r>
            <a:r>
              <a:rPr lang="en-US" sz="1200" kern="100" dirty="0">
                <a:latin typeface="David" panose="020E0502060401010101" pitchFamily="34" charset="-79"/>
                <a:ea typeface="Calibri" panose="020F0502020204030204" pitchFamily="34" charset="0"/>
                <a:cs typeface="David" panose="020E0502060401010101" pitchFamily="34" charset="-79"/>
              </a:rPr>
              <a:t>Arduino</a:t>
            </a:r>
            <a:r>
              <a:rPr lang="he-IL" sz="1200" kern="100" dirty="0">
                <a:latin typeface="David" panose="020E0502060401010101" pitchFamily="34" charset="-79"/>
                <a:ea typeface="Calibri" panose="020F0502020204030204" pitchFamily="34" charset="0"/>
                <a:cs typeface="David" panose="020E0502060401010101" pitchFamily="34" charset="-79"/>
              </a:rPr>
              <a:t> והצגת ממצאים בצג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 Raspberry Pi</a:t>
            </a:r>
            <a:r>
              <a:rPr lang="he-IL" sz="1200" kern="100" dirty="0">
                <a:effectLst/>
                <a:latin typeface="David" panose="020E0502060401010101" pitchFamily="34" charset="-79"/>
                <a:ea typeface="Calibri" panose="020F0502020204030204" pitchFamily="34" charset="0"/>
                <a:cs typeface="David" panose="020E0502060401010101" pitchFamily="34" charset="-79"/>
              </a:rPr>
              <a:t> שכוללים מד מרחק, מצלמה תרמית, חיישן לחץ, מד תאוצה ומד </a:t>
            </a:r>
            <a:r>
              <a:rPr lang="en-US" sz="1200" kern="100" dirty="0">
                <a:effectLst/>
                <a:latin typeface="David" panose="020E0502060401010101" pitchFamily="34" charset="-79"/>
                <a:ea typeface="Calibri" panose="020F0502020204030204" pitchFamily="34" charset="0"/>
                <a:cs typeface="David" panose="020E0502060401010101" pitchFamily="34" charset="-79"/>
              </a:rPr>
              <a:t>GYRO</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320317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סביבות </a:t>
            </a:r>
            <a:r>
              <a:rPr lang="he-IL" sz="2000" kern="0" dirty="0" err="1">
                <a:latin typeface="David" panose="020E0502060401010101" pitchFamily="34" charset="-79"/>
                <a:cs typeface="David" panose="020E0502060401010101" pitchFamily="34" charset="-79"/>
              </a:rPr>
              <a:t>וידטואליות</a:t>
            </a:r>
            <a:r>
              <a:rPr lang="he-IL" sz="2000" kern="0" dirty="0">
                <a:latin typeface="David" panose="020E0502060401010101" pitchFamily="34" charset="-79"/>
                <a:cs typeface="David" panose="020E0502060401010101" pitchFamily="34" charset="-79"/>
              </a:rPr>
              <a:t> 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908884" y="1073383"/>
            <a:ext cx="3027946"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הגדרת רכיבים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438855"/>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6452D81D-F5AC-412B-AC06-9C59C2A436D6}"/>
              </a:ext>
            </a:extLst>
          </p:cNvPr>
          <p:cNvPicPr>
            <a:picLocks noChangeAspect="1"/>
          </p:cNvPicPr>
          <p:nvPr/>
        </p:nvPicPr>
        <p:blipFill>
          <a:blip r:embed="rId4"/>
          <a:stretch>
            <a:fillRect/>
          </a:stretch>
        </p:blipFill>
        <p:spPr>
          <a:xfrm>
            <a:off x="4168013" y="3048192"/>
            <a:ext cx="4509690" cy="3162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720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538447" y="1053750"/>
            <a:ext cx="3768817"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התקנות של כלל החיישנים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900520"/>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2000" dirty="0">
                <a:latin typeface="David" panose="020E0502060401010101" pitchFamily="34" charset="-79"/>
                <a:ea typeface="Times New Roman" panose="02020603050405020304" pitchFamily="18" charset="0"/>
                <a:cs typeface="David" panose="020E0502060401010101" pitchFamily="34" charset="-79"/>
              </a:rPr>
              <a:t>Raspberry Pi</a:t>
            </a:r>
            <a:r>
              <a:rPr lang="he-IL" sz="20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3F16343A-F28A-F342-C705-C22A5ADEAE30}"/>
              </a:ext>
            </a:extLst>
          </p:cNvPr>
          <p:cNvPicPr>
            <a:picLocks noChangeAspect="1"/>
          </p:cNvPicPr>
          <p:nvPr/>
        </p:nvPicPr>
        <p:blipFill>
          <a:blip r:embed="rId4"/>
          <a:stretch>
            <a:fillRect/>
          </a:stretch>
        </p:blipFill>
        <p:spPr>
          <a:xfrm>
            <a:off x="4410119" y="3565778"/>
            <a:ext cx="3897145" cy="2722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TextBox 2">
            <a:extLst>
              <a:ext uri="{FF2B5EF4-FFF2-40B4-BE49-F238E27FC236}">
                <a16:creationId xmlns:a16="http://schemas.microsoft.com/office/drawing/2014/main" id="{459AFA58-D780-90CE-8253-25F9F11EFE7E}"/>
              </a:ext>
            </a:extLst>
          </p:cNvPr>
          <p:cNvSpPr txBox="1"/>
          <p:nvPr/>
        </p:nvSpPr>
        <p:spPr>
          <a:xfrm>
            <a:off x="1136822" y="1399826"/>
            <a:ext cx="10324070" cy="1064009"/>
          </a:xfrm>
          <a:prstGeom prst="rect">
            <a:avLst/>
          </a:prstGeom>
          <a:noFill/>
        </p:spPr>
        <p:txBody>
          <a:bodyPr wrap="square">
            <a:spAutoFit/>
          </a:bodyPr>
          <a:lstStyle/>
          <a:p>
            <a:pPr algn="ctr" rtl="1">
              <a:lnSpc>
                <a:spcPct val="150000"/>
              </a:lnSpc>
              <a:spcAft>
                <a:spcPts val="800"/>
              </a:spcAft>
              <a:tabLst>
                <a:tab pos="5274310" algn="r"/>
              </a:tabLst>
            </a:pPr>
            <a:r>
              <a:rPr lang="en-US" sz="2200" kern="100" dirty="0">
                <a:effectLst/>
                <a:latin typeface="David" panose="020E0502060401010101" pitchFamily="34" charset="-79"/>
                <a:ea typeface="Calibri" panose="020F0502020204030204" pitchFamily="34" charset="0"/>
                <a:cs typeface="Arial" panose="020B0604020202020204" pitchFamily="34" charset="0"/>
              </a:rPr>
              <a:t>Git-hub</a:t>
            </a:r>
            <a:r>
              <a:rPr lang="he-IL" sz="2200" kern="100" dirty="0">
                <a:effectLst/>
                <a:latin typeface="Calibri" panose="020F0502020204030204" pitchFamily="34" charset="0"/>
                <a:ea typeface="Calibri" panose="020F0502020204030204" pitchFamily="34" charset="0"/>
                <a:cs typeface="David" panose="020E0502060401010101" pitchFamily="34" charset="-79"/>
              </a:rPr>
              <a:t>: מכיל את כלל הקבצים של הפרויקט, את ספר הפרויקט, מצגת, פוסטר</a:t>
            </a:r>
            <a:r>
              <a:rPr lang="he-IL" sz="2200" kern="100">
                <a:effectLst/>
                <a:latin typeface="Calibri" panose="020F0502020204030204" pitchFamily="34" charset="0"/>
                <a:ea typeface="Calibri" panose="020F0502020204030204" pitchFamily="34" charset="0"/>
                <a:cs typeface="David" panose="020E0502060401010101" pitchFamily="34" charset="-79"/>
              </a:rPr>
              <a:t>, וסקריפטים. </a:t>
            </a:r>
            <a:r>
              <a:rPr lang="en-US" sz="2200" kern="100" dirty="0">
                <a:effectLst/>
                <a:latin typeface="David" panose="020E0502060401010101" pitchFamily="34" charset="-79"/>
                <a:ea typeface="Calibri" panose="020F0502020204030204" pitchFamily="34" charset="0"/>
                <a:cs typeface="Arial" panose="020B0604020202020204" pitchFamily="34" charset="0"/>
              </a:rPr>
              <a:t>https://github.com/ShaharHanno/TAU-RP-Sensing/</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5A7BDE-2EA7-814F-BDBC-D6086D14EEEE}"/>
              </a:ext>
            </a:extLst>
          </p:cNvPr>
          <p:cNvPicPr>
            <a:picLocks noChangeAspect="1"/>
          </p:cNvPicPr>
          <p:nvPr/>
        </p:nvPicPr>
        <p:blipFill>
          <a:blip r:embed="rId4"/>
          <a:stretch>
            <a:fillRect/>
          </a:stretch>
        </p:blipFill>
        <p:spPr>
          <a:xfrm>
            <a:off x="3473259" y="2618236"/>
            <a:ext cx="5801535" cy="3400900"/>
          </a:xfrm>
          <a:prstGeom prst="rect">
            <a:avLst/>
          </a:prstGeom>
        </p:spPr>
      </p:pic>
    </p:spTree>
    <p:extLst>
      <p:ext uri="{BB962C8B-B14F-4D97-AF65-F5344CB8AC3E}">
        <p14:creationId xmlns:p14="http://schemas.microsoft.com/office/powerpoint/2010/main" val="54624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יכילו חיווים רלוונטיים כמו חיווי ויזואלי, ובשילוב עם תשתית מבוססת </a:t>
            </a:r>
            <a:r>
              <a:rPr lang="en-US" sz="1800" dirty="0">
                <a:effectLst/>
                <a:latin typeface="David" panose="020E0502060401010101" pitchFamily="34" charset="-79"/>
                <a:ea typeface="Calibri" panose="020F0502020204030204" pitchFamily="34" charset="0"/>
              </a:rPr>
              <a:t>M5Stack</a:t>
            </a:r>
            <a:r>
              <a:rPr lang="he-IL" sz="1800" dirty="0">
                <a:effectLst/>
                <a:latin typeface="David" panose="020E0502060401010101" pitchFamily="34" charset="-79"/>
                <a:ea typeface="Calibri" panose="020F0502020204030204" pitchFamily="34" charset="0"/>
              </a:rPr>
              <a:t>,</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רטט וצליל ובכך יהיה ניתן לבצע התאמה שלה למהות הפרויקטים השונים.</a:t>
            </a: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fontScale="77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(מיקרופון,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b="1"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000" b="1" dirty="0">
                <a:solidFill>
                  <a:schemeClr val="tx1"/>
                </a:solidFill>
                <a:latin typeface="David" panose="020E0502060401010101" pitchFamily="34" charset="-79"/>
                <a:cs typeface="David" panose="020E0502060401010101" pitchFamily="34" charset="-79"/>
              </a:rPr>
              <a:t>Arduino</a:t>
            </a:r>
            <a:r>
              <a:rPr lang="he-IL" sz="2000" b="1" dirty="0">
                <a:solidFill>
                  <a:schemeClr val="tx1"/>
                </a:solidFill>
                <a:latin typeface="David" panose="020E0502060401010101" pitchFamily="34" charset="-79"/>
                <a:cs typeface="David" panose="020E0502060401010101" pitchFamily="34" charset="-79"/>
              </a:rPr>
              <a:t>- </a:t>
            </a:r>
            <a:r>
              <a:rPr lang="he-IL" sz="2000" dirty="0">
                <a:solidFill>
                  <a:schemeClr val="tx1"/>
                </a:solidFill>
                <a:latin typeface="David" panose="020E0502060401010101" pitchFamily="34" charset="-79"/>
                <a:cs typeface="David" panose="020E0502060401010101" pitchFamily="34" charset="-79"/>
              </a:rPr>
              <a:t> יצירת ממשק משותף עם תשתית ה</a:t>
            </a:r>
            <a:r>
              <a:rPr lang="en-US" sz="2000" dirty="0">
                <a:solidFill>
                  <a:schemeClr val="tx1"/>
                </a:solidFill>
                <a:latin typeface="David" panose="020E0502060401010101" pitchFamily="34" charset="-79"/>
                <a:cs typeface="David" panose="020E0502060401010101" pitchFamily="34" charset="-79"/>
              </a:rPr>
              <a:t>Arduino</a:t>
            </a:r>
            <a:r>
              <a:rPr lang="he-IL" sz="2000" dirty="0">
                <a:solidFill>
                  <a:schemeClr val="tx1"/>
                </a:solidFill>
                <a:latin typeface="David" panose="020E0502060401010101" pitchFamily="34" charset="-79"/>
                <a:cs typeface="David" panose="020E0502060401010101" pitchFamily="34" charset="-79"/>
              </a:rPr>
              <a:t> וחיישניה על מנת להגדיל את מגוון השימושים של המערכת באמצעות שימוש בחיישנים משלימים לחיישני תשתית ה</a:t>
            </a:r>
            <a:r>
              <a:rPr lang="en-US" sz="2000" dirty="0">
                <a:solidFill>
                  <a:schemeClr val="tx1"/>
                </a:solidFill>
                <a:latin typeface="David" panose="020E0502060401010101" pitchFamily="34" charset="-79"/>
                <a:cs typeface="David" panose="020E0502060401010101" pitchFamily="34" charset="-79"/>
              </a:rPr>
              <a:t>Raspberry PI</a:t>
            </a:r>
            <a:r>
              <a:rPr lang="he-IL" sz="2000" dirty="0">
                <a:solidFill>
                  <a:schemeClr val="tx1"/>
                </a:solidFill>
                <a:latin typeface="David" panose="020E0502060401010101" pitchFamily="34" charset="-79"/>
                <a:cs typeface="David" panose="020E0502060401010101" pitchFamily="34" charset="-79"/>
              </a:rPr>
              <a:t>.</a:t>
            </a:r>
            <a:endParaRPr lang="he-IL" sz="2000" b="1" kern="0" dirty="0">
              <a:latin typeface="David" panose="020E0502060401010101" pitchFamily="34" charset="-79"/>
              <a:cs typeface="David" panose="020E0502060401010101" pitchFamily="34" charset="-79"/>
            </a:endParaRP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55" idx="3"/>
          </p:cNvCxnSpPr>
          <p:nvPr/>
        </p:nvCxnSpPr>
        <p:spPr>
          <a:xfrm rot="5400000">
            <a:off x="4816867" y="4091296"/>
            <a:ext cx="889185" cy="2423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
        <p:nvSpPr>
          <p:cNvPr id="10" name="תיבת טקסט 39">
            <a:extLst>
              <a:ext uri="{FF2B5EF4-FFF2-40B4-BE49-F238E27FC236}">
                <a16:creationId xmlns:a16="http://schemas.microsoft.com/office/drawing/2014/main" id="{CFB67CC0-4C2E-9488-5703-E66A02F40A9F}"/>
              </a:ext>
            </a:extLst>
          </p:cNvPr>
          <p:cNvSpPr txBox="1"/>
          <p:nvPr/>
        </p:nvSpPr>
        <p:spPr>
          <a:xfrm>
            <a:off x="5209369" y="5507631"/>
            <a:ext cx="720399" cy="261610"/>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WI-FI</a:t>
            </a:r>
            <a:endParaRPr lang="en-US" sz="1600" dirty="0"/>
          </a:p>
        </p:txBody>
      </p:sp>
      <p:grpSp>
        <p:nvGrpSpPr>
          <p:cNvPr id="34" name="Group 33">
            <a:extLst>
              <a:ext uri="{FF2B5EF4-FFF2-40B4-BE49-F238E27FC236}">
                <a16:creationId xmlns:a16="http://schemas.microsoft.com/office/drawing/2014/main" id="{13BB5379-031C-77C2-7B1E-D4B07EFAAB20}"/>
              </a:ext>
            </a:extLst>
          </p:cNvPr>
          <p:cNvGrpSpPr/>
          <p:nvPr/>
        </p:nvGrpSpPr>
        <p:grpSpPr>
          <a:xfrm>
            <a:off x="5718944" y="1395708"/>
            <a:ext cx="1558156" cy="1297268"/>
            <a:chOff x="5718944" y="1395708"/>
            <a:chExt cx="1558156" cy="1297268"/>
          </a:xfrm>
        </p:grpSpPr>
        <p:cxnSp>
          <p:nvCxnSpPr>
            <p:cNvPr id="15" name="Straight Connector 14">
              <a:extLst>
                <a:ext uri="{FF2B5EF4-FFF2-40B4-BE49-F238E27FC236}">
                  <a16:creationId xmlns:a16="http://schemas.microsoft.com/office/drawing/2014/main" id="{7B1D3BAB-C4AC-FD78-FBBB-94D435679061}"/>
                </a:ext>
              </a:extLst>
            </p:cNvPr>
            <p:cNvCxnSpPr>
              <a:cxnSpLocks/>
              <a:stCxn id="57" idx="0"/>
            </p:cNvCxnSpPr>
            <p:nvPr/>
          </p:nvCxnSpPr>
          <p:spPr>
            <a:xfrm flipH="1" flipV="1">
              <a:off x="5718944" y="1395708"/>
              <a:ext cx="75411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511444-C4B6-1ECD-CD00-E3A6B48E7329}"/>
                </a:ext>
              </a:extLst>
            </p:cNvPr>
            <p:cNvCxnSpPr>
              <a:cxnSpLocks/>
              <a:stCxn id="57" idx="0"/>
            </p:cNvCxnSpPr>
            <p:nvPr/>
          </p:nvCxnSpPr>
          <p:spPr>
            <a:xfrm flipV="1">
              <a:off x="6473057" y="1395708"/>
              <a:ext cx="80404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F75F243-50F8-1F24-47F1-FFB38AFC672D}"/>
              </a:ext>
            </a:extLst>
          </p:cNvPr>
          <p:cNvSpPr txBox="1"/>
          <p:nvPr/>
        </p:nvSpPr>
        <p:spPr>
          <a:xfrm>
            <a:off x="3451160" y="1298886"/>
            <a:ext cx="6096000" cy="923330"/>
          </a:xfrm>
          <a:prstGeom prst="rect">
            <a:avLst/>
          </a:prstGeom>
          <a:noFill/>
        </p:spPr>
        <p:txBody>
          <a:bodyPr wrap="square">
            <a:spAutoFit/>
          </a:bodyPr>
          <a:lstStyle/>
          <a:p>
            <a:pPr algn="ctr"/>
            <a:r>
              <a:rPr lang="en-US" sz="1800" dirty="0">
                <a:solidFill>
                  <a:schemeClr val="tx1"/>
                </a:solidFill>
              </a:rPr>
              <a:t>Software:</a:t>
            </a:r>
          </a:p>
          <a:p>
            <a:pPr algn="ctr"/>
            <a:r>
              <a:rPr lang="en-US" sz="1800" dirty="0">
                <a:solidFill>
                  <a:schemeClr val="tx1"/>
                </a:solidFill>
              </a:rPr>
              <a:t>Python</a:t>
            </a:r>
          </a:p>
          <a:p>
            <a:pPr algn="ctr"/>
            <a:r>
              <a:rPr lang="en-US" dirty="0"/>
              <a:t>Linux</a:t>
            </a:r>
            <a:endParaRPr lang="en-US" sz="1800" dirty="0">
              <a:solidFill>
                <a:schemeClr val="tx1"/>
              </a:solidFill>
            </a:endParaRPr>
          </a:p>
        </p:txBody>
      </p:sp>
      <p:grpSp>
        <p:nvGrpSpPr>
          <p:cNvPr id="45" name="Group 44">
            <a:extLst>
              <a:ext uri="{FF2B5EF4-FFF2-40B4-BE49-F238E27FC236}">
                <a16:creationId xmlns:a16="http://schemas.microsoft.com/office/drawing/2014/main" id="{DF80A08C-B77A-7D6A-7244-77C14C0D5CE4}"/>
              </a:ext>
            </a:extLst>
          </p:cNvPr>
          <p:cNvGrpSpPr/>
          <p:nvPr/>
        </p:nvGrpSpPr>
        <p:grpSpPr>
          <a:xfrm>
            <a:off x="5347604" y="2692976"/>
            <a:ext cx="2250905" cy="2165326"/>
            <a:chOff x="5347604" y="2692976"/>
            <a:chExt cx="2250905" cy="2165326"/>
          </a:xfrm>
        </p:grpSpPr>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grpSp>
    </p:spTree>
    <p:extLst>
      <p:ext uri="{BB962C8B-B14F-4D97-AF65-F5344CB8AC3E}">
        <p14:creationId xmlns:p14="http://schemas.microsoft.com/office/powerpoint/2010/main" val="351678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err="1">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3147005" y="1625437"/>
            <a:ext cx="5686624" cy="3888315"/>
          </a:xfrm>
          <a:prstGeom prst="rect">
            <a:avLst/>
          </a:prstGeom>
          <a:ln>
            <a:noFill/>
          </a:ln>
          <a:extLst>
            <a:ext uri="{53640926-AAD7-44D8-BBD7-CCE9431645EC}">
              <a14:shadowObscured xmlns:a14="http://schemas.microsoft.com/office/drawing/2010/main"/>
            </a:ext>
          </a:extLst>
        </p:spPr>
      </p:pic>
      <p:sp>
        <p:nvSpPr>
          <p:cNvPr id="9" name="מלבן 24">
            <a:extLst>
              <a:ext uri="{FF2B5EF4-FFF2-40B4-BE49-F238E27FC236}">
                <a16:creationId xmlns:a16="http://schemas.microsoft.com/office/drawing/2014/main" id="{A2BE9A6C-5928-28E3-43B0-F6E43B73A549}"/>
              </a:ext>
            </a:extLst>
          </p:cNvPr>
          <p:cNvSpPr/>
          <p:nvPr/>
        </p:nvSpPr>
        <p:spPr>
          <a:xfrm>
            <a:off x="267419" y="1445378"/>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600"/>
              </a:spcBef>
              <a:spcAft>
                <a:spcPts val="600"/>
              </a:spcAft>
            </a:pPr>
            <a:r>
              <a:rPr lang="en-US" sz="1400" dirty="0">
                <a:solidFill>
                  <a:schemeClr val="tx1"/>
                </a:solidFill>
                <a:latin typeface="David" panose="020E0502060401010101" pitchFamily="34" charset="-79"/>
                <a:ea typeface="Times New Roman" panose="02020603050405020304" pitchFamily="18" charset="0"/>
                <a:cs typeface="David" panose="020E0502060401010101" pitchFamily="34" charset="-79"/>
              </a:rPr>
              <a:t>Raspberry PI 4 Model B</a:t>
            </a:r>
            <a:endParaRPr lang="he-IL" sz="1400" dirty="0">
              <a:solidFill>
                <a:schemeClr val="tx1"/>
              </a:solidFill>
              <a:latin typeface="David" panose="020E0502060401010101" pitchFamily="34" charset="-79"/>
              <a:ea typeface="Times New Roman" panose="02020603050405020304" pitchFamily="18" charset="0"/>
              <a:cs typeface="David" panose="020E0502060401010101" pitchFamily="34" charset="-79"/>
            </a:endParaRPr>
          </a:p>
        </p:txBody>
      </p:sp>
      <p:sp>
        <p:nvSpPr>
          <p:cNvPr id="10" name="מלבן 24">
            <a:extLst>
              <a:ext uri="{FF2B5EF4-FFF2-40B4-BE49-F238E27FC236}">
                <a16:creationId xmlns:a16="http://schemas.microsoft.com/office/drawing/2014/main" id="{25E1F36F-67B0-5DFD-D5EE-59C5125BD520}"/>
              </a:ext>
            </a:extLst>
          </p:cNvPr>
          <p:cNvSpPr/>
          <p:nvPr/>
        </p:nvSpPr>
        <p:spPr>
          <a:xfrm>
            <a:off x="267419" y="2560304"/>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Intel RealSense D435 camera system</a:t>
            </a:r>
            <a:endParaRPr lang="he-IL" sz="1400" dirty="0">
              <a:solidFill>
                <a:schemeClr val="tx1"/>
              </a:solidFill>
              <a:latin typeface="David" panose="020E0502060401010101" pitchFamily="34" charset="-79"/>
              <a:cs typeface="David" panose="020E0502060401010101" pitchFamily="34" charset="-79"/>
            </a:endParaRPr>
          </a:p>
        </p:txBody>
      </p:sp>
      <p:sp>
        <p:nvSpPr>
          <p:cNvPr id="11" name="מלבן 24">
            <a:extLst>
              <a:ext uri="{FF2B5EF4-FFF2-40B4-BE49-F238E27FC236}">
                <a16:creationId xmlns:a16="http://schemas.microsoft.com/office/drawing/2014/main" id="{A0C3E9D7-1DB6-50FE-779F-50FB226C8B3D}"/>
              </a:ext>
            </a:extLst>
          </p:cNvPr>
          <p:cNvSpPr/>
          <p:nvPr/>
        </p:nvSpPr>
        <p:spPr>
          <a:xfrm>
            <a:off x="274114" y="3675230"/>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Rplidar: </a:t>
            </a:r>
            <a:r>
              <a:rPr lang="en-US" sz="1400" b="0" i="0" dirty="0">
                <a:solidFill>
                  <a:srgbClr val="0F1111"/>
                </a:solidFill>
                <a:effectLst/>
                <a:latin typeface="David" panose="020E0502060401010101" pitchFamily="34" charset="-79"/>
                <a:cs typeface="David" panose="020E0502060401010101" pitchFamily="34" charset="-79"/>
              </a:rPr>
              <a:t>LIDAR Sensor</a:t>
            </a:r>
          </a:p>
        </p:txBody>
      </p:sp>
      <p:sp>
        <p:nvSpPr>
          <p:cNvPr id="12" name="מלבן 24">
            <a:extLst>
              <a:ext uri="{FF2B5EF4-FFF2-40B4-BE49-F238E27FC236}">
                <a16:creationId xmlns:a16="http://schemas.microsoft.com/office/drawing/2014/main" id="{BE86B024-29D0-2041-4440-C2CAAD774374}"/>
              </a:ext>
            </a:extLst>
          </p:cNvPr>
          <p:cNvSpPr/>
          <p:nvPr/>
        </p:nvSpPr>
        <p:spPr>
          <a:xfrm>
            <a:off x="274114" y="4790156"/>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keyboard</a:t>
            </a:r>
          </a:p>
        </p:txBody>
      </p:sp>
      <p:sp>
        <p:nvSpPr>
          <p:cNvPr id="13" name="מלבן 24">
            <a:extLst>
              <a:ext uri="{FF2B5EF4-FFF2-40B4-BE49-F238E27FC236}">
                <a16:creationId xmlns:a16="http://schemas.microsoft.com/office/drawing/2014/main" id="{9CFF2DBF-479B-5BED-6C89-BD2DFCFFA682}"/>
              </a:ext>
            </a:extLst>
          </p:cNvPr>
          <p:cNvSpPr/>
          <p:nvPr/>
        </p:nvSpPr>
        <p:spPr>
          <a:xfrm>
            <a:off x="9747211" y="1339743"/>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Mouse</a:t>
            </a:r>
          </a:p>
        </p:txBody>
      </p:sp>
      <p:sp>
        <p:nvSpPr>
          <p:cNvPr id="14" name="מלבן 24">
            <a:extLst>
              <a:ext uri="{FF2B5EF4-FFF2-40B4-BE49-F238E27FC236}">
                <a16:creationId xmlns:a16="http://schemas.microsoft.com/office/drawing/2014/main" id="{2B7A8418-7584-1CBB-55BC-4961AE41C1AC}"/>
              </a:ext>
            </a:extLst>
          </p:cNvPr>
          <p:cNvSpPr/>
          <p:nvPr/>
        </p:nvSpPr>
        <p:spPr>
          <a:xfrm>
            <a:off x="9747211" y="2454669"/>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Arduino - M5STACK</a:t>
            </a:r>
            <a:endParaRPr lang="he-IL" sz="1400" dirty="0">
              <a:solidFill>
                <a:schemeClr val="tx1"/>
              </a:solidFill>
              <a:latin typeface="David" panose="020E0502060401010101" pitchFamily="34" charset="-79"/>
              <a:cs typeface="David" panose="020E0502060401010101" pitchFamily="34" charset="-79"/>
            </a:endParaRPr>
          </a:p>
        </p:txBody>
      </p:sp>
      <p:sp>
        <p:nvSpPr>
          <p:cNvPr id="15" name="מלבן 24">
            <a:extLst>
              <a:ext uri="{FF2B5EF4-FFF2-40B4-BE49-F238E27FC236}">
                <a16:creationId xmlns:a16="http://schemas.microsoft.com/office/drawing/2014/main" id="{87CEA132-E591-B7E4-760B-9404B8AC36ED}"/>
              </a:ext>
            </a:extLst>
          </p:cNvPr>
          <p:cNvSpPr/>
          <p:nvPr/>
        </p:nvSpPr>
        <p:spPr>
          <a:xfrm>
            <a:off x="9753906" y="3569595"/>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HDMI type Display</a:t>
            </a:r>
            <a:endParaRPr lang="he-IL" sz="1400" dirty="0">
              <a:solidFill>
                <a:schemeClr val="tx1"/>
              </a:solidFill>
              <a:latin typeface="David" panose="020E0502060401010101" pitchFamily="34" charset="-79"/>
              <a:cs typeface="David" panose="020E0502060401010101" pitchFamily="34" charset="-79"/>
            </a:endParaRPr>
          </a:p>
        </p:txBody>
      </p:sp>
      <p:sp>
        <p:nvSpPr>
          <p:cNvPr id="16" name="מלבן 24">
            <a:extLst>
              <a:ext uri="{FF2B5EF4-FFF2-40B4-BE49-F238E27FC236}">
                <a16:creationId xmlns:a16="http://schemas.microsoft.com/office/drawing/2014/main" id="{94D9673B-BB69-5874-16C8-9C0E3555AA33}"/>
              </a:ext>
            </a:extLst>
          </p:cNvPr>
          <p:cNvSpPr/>
          <p:nvPr/>
        </p:nvSpPr>
        <p:spPr>
          <a:xfrm>
            <a:off x="9753906" y="4684521"/>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0.91 inch OLED Display Module</a:t>
            </a:r>
          </a:p>
        </p:txBody>
      </p:sp>
      <p:cxnSp>
        <p:nvCxnSpPr>
          <p:cNvPr id="26" name="Connector: Elbow 25">
            <a:extLst>
              <a:ext uri="{FF2B5EF4-FFF2-40B4-BE49-F238E27FC236}">
                <a16:creationId xmlns:a16="http://schemas.microsoft.com/office/drawing/2014/main" id="{7679856A-FA0F-3F3C-4590-00910E90FB72}"/>
              </a:ext>
            </a:extLst>
          </p:cNvPr>
          <p:cNvCxnSpPr>
            <a:cxnSpLocks/>
            <a:stCxn id="12" idx="2"/>
          </p:cNvCxnSpPr>
          <p:nvPr/>
        </p:nvCxnSpPr>
        <p:spPr>
          <a:xfrm rot="5400000" flipH="1" flipV="1">
            <a:off x="3373067" y="3182197"/>
            <a:ext cx="504646" cy="4729853"/>
          </a:xfrm>
          <a:prstGeom prst="bentConnector4">
            <a:avLst>
              <a:gd name="adj1" fmla="val -45299"/>
              <a:gd name="adj2" fmla="val 999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C5D1A0-3672-7647-3577-23F100E1DB70}"/>
              </a:ext>
            </a:extLst>
          </p:cNvPr>
          <p:cNvCxnSpPr>
            <a:cxnSpLocks/>
            <a:stCxn id="11" idx="3"/>
          </p:cNvCxnSpPr>
          <p:nvPr/>
        </p:nvCxnSpPr>
        <p:spPr>
          <a:xfrm>
            <a:off x="2246813" y="4179876"/>
            <a:ext cx="1178176" cy="793177"/>
          </a:xfrm>
          <a:prstGeom prst="bentConnector3">
            <a:avLst>
              <a:gd name="adj1" fmla="val 220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91F982D-52E3-75AC-266E-590403DA99A5}"/>
              </a:ext>
            </a:extLst>
          </p:cNvPr>
          <p:cNvCxnSpPr>
            <a:cxnSpLocks/>
          </p:cNvCxnSpPr>
          <p:nvPr/>
        </p:nvCxnSpPr>
        <p:spPr>
          <a:xfrm>
            <a:off x="2246813" y="3353481"/>
            <a:ext cx="986350" cy="96165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02A7B41-8C2C-9395-6E94-E5B0B4AA5123}"/>
              </a:ext>
            </a:extLst>
          </p:cNvPr>
          <p:cNvCxnSpPr>
            <a:cxnSpLocks/>
          </p:cNvCxnSpPr>
          <p:nvPr/>
        </p:nvCxnSpPr>
        <p:spPr>
          <a:xfrm>
            <a:off x="2246813" y="2272889"/>
            <a:ext cx="2164766" cy="2130443"/>
          </a:xfrm>
          <a:prstGeom prst="bentConnector3">
            <a:avLst>
              <a:gd name="adj1" fmla="val 848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D3363-4F4A-4D7E-7E92-FCBE914B8F89}"/>
              </a:ext>
            </a:extLst>
          </p:cNvPr>
          <p:cNvCxnSpPr>
            <a:cxnSpLocks/>
            <a:stCxn id="13" idx="1"/>
          </p:cNvCxnSpPr>
          <p:nvPr/>
        </p:nvCxnSpPr>
        <p:spPr>
          <a:xfrm rot="10800000" flipV="1">
            <a:off x="7090611" y="1844388"/>
            <a:ext cx="2656600" cy="22298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721FA57-A7B1-AE44-536A-2D6657BFFE93}"/>
              </a:ext>
            </a:extLst>
          </p:cNvPr>
          <p:cNvCxnSpPr>
            <a:cxnSpLocks/>
          </p:cNvCxnSpPr>
          <p:nvPr/>
        </p:nvCxnSpPr>
        <p:spPr>
          <a:xfrm rot="10800000" flipV="1">
            <a:off x="8181476" y="3211637"/>
            <a:ext cx="1559040" cy="147288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BD65C54-CBE9-50A5-6A63-5D5F4A17CBA8}"/>
              </a:ext>
            </a:extLst>
          </p:cNvPr>
          <p:cNvCxnSpPr>
            <a:cxnSpLocks/>
          </p:cNvCxnSpPr>
          <p:nvPr/>
        </p:nvCxnSpPr>
        <p:spPr>
          <a:xfrm rot="10800000">
            <a:off x="7090612" y="2686656"/>
            <a:ext cx="2663295" cy="1478556"/>
          </a:xfrm>
          <a:prstGeom prst="bentConnector3">
            <a:avLst>
              <a:gd name="adj1" fmla="val 114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A4A33FB-A4E2-0C8F-BF3C-687B303F4D56}"/>
              </a:ext>
            </a:extLst>
          </p:cNvPr>
          <p:cNvCxnSpPr>
            <a:cxnSpLocks/>
          </p:cNvCxnSpPr>
          <p:nvPr/>
        </p:nvCxnSpPr>
        <p:spPr>
          <a:xfrm rot="10800000">
            <a:off x="4362657" y="4596744"/>
            <a:ext cx="5404641" cy="841531"/>
          </a:xfrm>
          <a:prstGeom prst="bentConnector3">
            <a:avLst>
              <a:gd name="adj1" fmla="val 1009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7AE5CF6-B1E3-C445-B0F2-421C43C0A846}"/>
              </a:ext>
            </a:extLst>
          </p:cNvPr>
          <p:cNvGrpSpPr/>
          <p:nvPr/>
        </p:nvGrpSpPr>
        <p:grpSpPr>
          <a:xfrm>
            <a:off x="7776164" y="5738657"/>
            <a:ext cx="3943746" cy="1009292"/>
            <a:chOff x="7776164" y="5738657"/>
            <a:chExt cx="3943746" cy="1009292"/>
          </a:xfrm>
        </p:grpSpPr>
        <p:sp>
          <p:nvSpPr>
            <p:cNvPr id="72" name="מלבן 24">
              <a:extLst>
                <a:ext uri="{FF2B5EF4-FFF2-40B4-BE49-F238E27FC236}">
                  <a16:creationId xmlns:a16="http://schemas.microsoft.com/office/drawing/2014/main" id="{B5154E33-D34A-14CD-C1A3-08FC4232CCF2}"/>
                </a:ext>
              </a:extLst>
            </p:cNvPr>
            <p:cNvSpPr/>
            <p:nvPr/>
          </p:nvSpPr>
          <p:spPr>
            <a:xfrm>
              <a:off x="9747211"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r>
                <a:rPr lang="he-IL" sz="1100" dirty="0">
                  <a:solidFill>
                    <a:schemeClr val="tx1"/>
                  </a:solidFill>
                  <a:latin typeface="David" panose="020E0502060401010101" pitchFamily="34" charset="-79"/>
                  <a:cs typeface="David" panose="020E0502060401010101" pitchFamily="34" charset="-79"/>
                </a:rPr>
                <a:t>הערה: חיבור ה</a:t>
              </a:r>
              <a:r>
                <a:rPr lang="en-US" sz="1100" dirty="0">
                  <a:solidFill>
                    <a:schemeClr val="tx1"/>
                  </a:solidFill>
                  <a:latin typeface="David" panose="020E0502060401010101" pitchFamily="34" charset="-79"/>
                  <a:cs typeface="David" panose="020E0502060401010101" pitchFamily="34" charset="-79"/>
                </a:rPr>
                <a:t>Oled </a:t>
              </a:r>
              <a:r>
                <a:rPr lang="he-IL" sz="1100" dirty="0">
                  <a:solidFill>
                    <a:schemeClr val="tx1"/>
                  </a:solidFill>
                  <a:latin typeface="David" panose="020E0502060401010101" pitchFamily="34" charset="-79"/>
                  <a:cs typeface="David" panose="020E0502060401010101" pitchFamily="34" charset="-79"/>
                </a:rPr>
                <a:t> נעשה באופן המתואר בשקופית הקודמת</a:t>
              </a:r>
              <a:endParaRPr lang="en-US" sz="1100" dirty="0">
                <a:solidFill>
                  <a:schemeClr val="tx1"/>
                </a:solidFill>
                <a:latin typeface="David" panose="020E0502060401010101" pitchFamily="34" charset="-79"/>
                <a:cs typeface="David" panose="020E0502060401010101" pitchFamily="34" charset="-79"/>
              </a:endParaRPr>
            </a:p>
          </p:txBody>
        </p:sp>
        <p:grpSp>
          <p:nvGrpSpPr>
            <p:cNvPr id="74" name="Group 73">
              <a:extLst>
                <a:ext uri="{FF2B5EF4-FFF2-40B4-BE49-F238E27FC236}">
                  <a16:creationId xmlns:a16="http://schemas.microsoft.com/office/drawing/2014/main" id="{C890F240-C44D-79DF-A821-E9D209C77CD2}"/>
                </a:ext>
              </a:extLst>
            </p:cNvPr>
            <p:cNvGrpSpPr/>
            <p:nvPr/>
          </p:nvGrpSpPr>
          <p:grpSpPr>
            <a:xfrm>
              <a:off x="7776164" y="5738657"/>
              <a:ext cx="1972699" cy="1009291"/>
              <a:chOff x="7195126" y="5738658"/>
              <a:chExt cx="1972699" cy="1009291"/>
            </a:xfrm>
          </p:grpSpPr>
          <p:sp>
            <p:nvSpPr>
              <p:cNvPr id="73" name="מלבן 24">
                <a:extLst>
                  <a:ext uri="{FF2B5EF4-FFF2-40B4-BE49-F238E27FC236}">
                    <a16:creationId xmlns:a16="http://schemas.microsoft.com/office/drawing/2014/main" id="{9722E6DE-6DFC-714D-CDF9-207C9DFCD8B0}"/>
                  </a:ext>
                </a:extLst>
              </p:cNvPr>
              <p:cNvSpPr/>
              <p:nvPr/>
            </p:nvSpPr>
            <p:spPr>
              <a:xfrm>
                <a:off x="7195126"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endParaRPr lang="en-US" sz="1100" dirty="0">
                  <a:solidFill>
                    <a:schemeClr val="tx1"/>
                  </a:solidFill>
                  <a:latin typeface="David" panose="020E0502060401010101" pitchFamily="34" charset="-79"/>
                  <a:cs typeface="David" panose="020E0502060401010101" pitchFamily="34" charset="-79"/>
                </a:endParaRPr>
              </a:p>
            </p:txBody>
          </p:sp>
          <p:pic>
            <p:nvPicPr>
              <p:cNvPr id="71" name="Picture 70">
                <a:extLst>
                  <a:ext uri="{FF2B5EF4-FFF2-40B4-BE49-F238E27FC236}">
                    <a16:creationId xmlns:a16="http://schemas.microsoft.com/office/drawing/2014/main" id="{D335E917-6BAF-C264-EDCE-8FE501673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03" t="36065" r="9101" b="13329"/>
              <a:stretch/>
            </p:blipFill>
            <p:spPr bwMode="auto">
              <a:xfrm>
                <a:off x="7589744" y="5814134"/>
                <a:ext cx="1325694" cy="860368"/>
              </a:xfrm>
              <a:prstGeom prst="rect">
                <a:avLst/>
              </a:prstGeom>
              <a:noFill/>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309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70792" y="1060814"/>
            <a:ext cx="10650415" cy="841491"/>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p>
          <a:p>
            <a:pPr marL="0" marR="0" lvl="0" indent="0" algn="just" rtl="1">
              <a:lnSpc>
                <a:spcPct val="150000"/>
              </a:lnSpc>
              <a:spcBef>
                <a:spcPts val="600"/>
              </a:spcBef>
              <a:spcAft>
                <a:spcPts val="600"/>
              </a:spcAft>
              <a:buNone/>
            </a:pPr>
            <a:endParaRPr lang="en-US" sz="1800" dirty="0">
              <a:highlight>
                <a:srgbClr val="FFFF00"/>
              </a:highligh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he-IL" sz="1800" b="1" dirty="0">
              <a:latin typeface="David" panose="020E0502060401010101" pitchFamily="34" charset="-79"/>
              <a:cs typeface="David" panose="020E0502060401010101" pitchFamily="34" charset="-79"/>
            </a:endParaRPr>
          </a:p>
          <a:p>
            <a:pPr marL="0" indent="0">
              <a:lnSpc>
                <a:spcPct val="107000"/>
              </a:lnSpc>
              <a:spcBef>
                <a:spcPts val="0"/>
              </a:spcBef>
              <a:spcAft>
                <a:spcPts val="800"/>
              </a:spcAft>
              <a:buNone/>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
        <p:nvSpPr>
          <p:cNvPr id="12" name="TextBox 11">
            <a:extLst>
              <a:ext uri="{FF2B5EF4-FFF2-40B4-BE49-F238E27FC236}">
                <a16:creationId xmlns:a16="http://schemas.microsoft.com/office/drawing/2014/main" id="{E51B3550-143E-5C2A-93BF-C688828C9AA0}"/>
              </a:ext>
            </a:extLst>
          </p:cNvPr>
          <p:cNvSpPr txBox="1"/>
          <p:nvPr/>
        </p:nvSpPr>
        <p:spPr>
          <a:xfrm>
            <a:off x="7723632" y="2168036"/>
            <a:ext cx="2543175"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המצלמה:</a:t>
            </a:r>
          </a:p>
        </p:txBody>
      </p:sp>
      <p:sp>
        <p:nvSpPr>
          <p:cNvPr id="13" name="TextBox 12">
            <a:extLst>
              <a:ext uri="{FF2B5EF4-FFF2-40B4-BE49-F238E27FC236}">
                <a16:creationId xmlns:a16="http://schemas.microsoft.com/office/drawing/2014/main" id="{674BA4F9-658F-8FBD-4ED2-7DFB27CF357E}"/>
              </a:ext>
            </a:extLst>
          </p:cNvPr>
          <p:cNvSpPr txBox="1"/>
          <p:nvPr/>
        </p:nvSpPr>
        <p:spPr>
          <a:xfrm>
            <a:off x="770792" y="5038725"/>
            <a:ext cx="10650415" cy="2058640"/>
          </a:xfrm>
          <a:prstGeom prst="rect">
            <a:avLst/>
          </a:prstGeom>
          <a:noFill/>
        </p:spPr>
        <p:txBody>
          <a:bodyPr wrap="square" rtlCol="1">
            <a:spAutoFit/>
          </a:bodyPr>
          <a:lstStyle/>
          <a:p>
            <a:pPr marL="0" marR="0" lvl="0" indent="0" algn="just" rtl="1">
              <a:lnSpc>
                <a:spcPct val="150000"/>
              </a:lnSpc>
              <a:spcBef>
                <a:spcPts val="600"/>
              </a:spcBef>
              <a:spcAft>
                <a:spcPts val="600"/>
              </a:spcAft>
              <a:buNone/>
            </a:pPr>
            <a:r>
              <a:rPr lang="he-IL" sz="1800" u="sng" dirty="0">
                <a:latin typeface="David" panose="020E0502060401010101" pitchFamily="34" charset="-79"/>
                <a:cs typeface="David" panose="020E0502060401010101" pitchFamily="34" charset="-79"/>
              </a:rPr>
              <a:t>ספריות רלוונטיות שנעשו בהן שימוש:</a:t>
            </a:r>
            <a:endParaRPr lang="en-US" sz="1800" u="sng"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endParaRPr lang="he-IL" dirty="0"/>
          </a:p>
        </p:txBody>
      </p:sp>
      <p:sp>
        <p:nvSpPr>
          <p:cNvPr id="14" name="TextBox 13">
            <a:extLst>
              <a:ext uri="{FF2B5EF4-FFF2-40B4-BE49-F238E27FC236}">
                <a16:creationId xmlns:a16="http://schemas.microsoft.com/office/drawing/2014/main" id="{79B3CA00-6C19-6AFF-901D-E6F85622039E}"/>
              </a:ext>
            </a:extLst>
          </p:cNvPr>
          <p:cNvSpPr txBox="1"/>
          <p:nvPr/>
        </p:nvSpPr>
        <p:spPr>
          <a:xfrm>
            <a:off x="1171575" y="2082098"/>
            <a:ext cx="3686701"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 וה-</a:t>
            </a:r>
            <a:r>
              <a:rPr lang="en-US" dirty="0">
                <a:latin typeface="David" panose="020E0502060401010101" pitchFamily="34" charset="-79"/>
                <a:cs typeface="David" panose="020E0502060401010101" pitchFamily="34" charset="-79"/>
              </a:rPr>
              <a:t>OLED</a:t>
            </a:r>
            <a:r>
              <a:rPr lang="he-IL" dirty="0">
                <a:latin typeface="David" panose="020E0502060401010101" pitchFamily="34" charset="-79"/>
                <a:cs typeface="David" panose="020E0502060401010101" pitchFamily="34" charset="-79"/>
              </a:rPr>
              <a:t>:</a:t>
            </a:r>
          </a:p>
        </p:txBody>
      </p:sp>
      <p:grpSp>
        <p:nvGrpSpPr>
          <p:cNvPr id="15" name="Group 14">
            <a:extLst>
              <a:ext uri="{FF2B5EF4-FFF2-40B4-BE49-F238E27FC236}">
                <a16:creationId xmlns:a16="http://schemas.microsoft.com/office/drawing/2014/main" id="{86FE2938-76FE-B616-0F15-1598293953DA}"/>
              </a:ext>
            </a:extLst>
          </p:cNvPr>
          <p:cNvGrpSpPr/>
          <p:nvPr/>
        </p:nvGrpSpPr>
        <p:grpSpPr>
          <a:xfrm>
            <a:off x="7723632" y="2591201"/>
            <a:ext cx="3040068" cy="2204462"/>
            <a:chOff x="3656457" y="1281722"/>
            <a:chExt cx="3040068" cy="2204462"/>
          </a:xfrm>
        </p:grpSpPr>
        <p:sp>
          <p:nvSpPr>
            <p:cNvPr id="16" name="מלבן 7">
              <a:extLst>
                <a:ext uri="{FF2B5EF4-FFF2-40B4-BE49-F238E27FC236}">
                  <a16:creationId xmlns:a16="http://schemas.microsoft.com/office/drawing/2014/main" id="{EB9A74EF-CEA1-4F0B-576C-B22D1FD33311}"/>
                </a:ext>
              </a:extLst>
            </p:cNvPr>
            <p:cNvSpPr/>
            <p:nvPr/>
          </p:nvSpPr>
          <p:spPr>
            <a:xfrm>
              <a:off x="3656566" y="1281722"/>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17" name="מלבן 8">
              <a:extLst>
                <a:ext uri="{FF2B5EF4-FFF2-40B4-BE49-F238E27FC236}">
                  <a16:creationId xmlns:a16="http://schemas.microsoft.com/office/drawing/2014/main" id="{4F660AD5-9652-6AC6-8D60-5B6F73D056A0}"/>
                </a:ext>
              </a:extLst>
            </p:cNvPr>
            <p:cNvSpPr/>
            <p:nvPr/>
          </p:nvSpPr>
          <p:spPr>
            <a:xfrm>
              <a:off x="3656459" y="217787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קובץ הפיתון</a:t>
              </a:r>
              <a:endParaRPr lang="en-US" sz="1600" dirty="0">
                <a:solidFill>
                  <a:schemeClr val="tx1"/>
                </a:solidFill>
                <a:latin typeface="David" panose="020E0502060401010101" pitchFamily="34" charset="-79"/>
                <a:cs typeface="David" panose="020E0502060401010101" pitchFamily="34" charset="-79"/>
              </a:endParaRPr>
            </a:p>
          </p:txBody>
        </p:sp>
        <p:sp>
          <p:nvSpPr>
            <p:cNvPr id="18" name="מלבן 9">
              <a:extLst>
                <a:ext uri="{FF2B5EF4-FFF2-40B4-BE49-F238E27FC236}">
                  <a16:creationId xmlns:a16="http://schemas.microsoft.com/office/drawing/2014/main" id="{D92E3FDB-47F7-11F6-2557-B4FFF8955053}"/>
                </a:ext>
              </a:extLst>
            </p:cNvPr>
            <p:cNvSpPr/>
            <p:nvPr/>
          </p:nvSpPr>
          <p:spPr>
            <a:xfrm>
              <a:off x="3656457" y="307403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19" name="Straight Arrow Connector 18">
              <a:extLst>
                <a:ext uri="{FF2B5EF4-FFF2-40B4-BE49-F238E27FC236}">
                  <a16:creationId xmlns:a16="http://schemas.microsoft.com/office/drawing/2014/main" id="{A6409663-FD5B-DD65-9C0F-7149221BCCAB}"/>
                </a:ext>
              </a:extLst>
            </p:cNvPr>
            <p:cNvCxnSpPr>
              <a:stCxn id="16" idx="2"/>
              <a:endCxn id="17" idx="0"/>
            </p:cNvCxnSpPr>
            <p:nvPr/>
          </p:nvCxnSpPr>
          <p:spPr>
            <a:xfrm flipH="1">
              <a:off x="5176439" y="1693870"/>
              <a:ext cx="107"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24CBB5-30E7-B721-89A5-6B517E334374}"/>
                </a:ext>
              </a:extLst>
            </p:cNvPr>
            <p:cNvCxnSpPr>
              <a:cxnSpLocks/>
              <a:stCxn id="17" idx="2"/>
              <a:endCxn id="18" idx="0"/>
            </p:cNvCxnSpPr>
            <p:nvPr/>
          </p:nvCxnSpPr>
          <p:spPr>
            <a:xfrm flipH="1">
              <a:off x="5176437" y="2590027"/>
              <a:ext cx="2"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CB5EF6E6-2B3C-82FD-27E4-FCED59095EA3}"/>
              </a:ext>
            </a:extLst>
          </p:cNvPr>
          <p:cNvGrpSpPr/>
          <p:nvPr/>
        </p:nvGrpSpPr>
        <p:grpSpPr>
          <a:xfrm>
            <a:off x="1672859" y="2472181"/>
            <a:ext cx="3039960" cy="2663115"/>
            <a:chOff x="3615066" y="4127220"/>
            <a:chExt cx="3039960" cy="2663115"/>
          </a:xfrm>
        </p:grpSpPr>
        <p:sp>
          <p:nvSpPr>
            <p:cNvPr id="22" name="מלבן 15">
              <a:extLst>
                <a:ext uri="{FF2B5EF4-FFF2-40B4-BE49-F238E27FC236}">
                  <a16:creationId xmlns:a16="http://schemas.microsoft.com/office/drawing/2014/main" id="{2653C8A2-2365-B2CD-A602-33B4E4244282}"/>
                </a:ext>
              </a:extLst>
            </p:cNvPr>
            <p:cNvSpPr/>
            <p:nvPr/>
          </p:nvSpPr>
          <p:spPr>
            <a:xfrm>
              <a:off x="3615067" y="4127220"/>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3" name="מלבן 16">
              <a:extLst>
                <a:ext uri="{FF2B5EF4-FFF2-40B4-BE49-F238E27FC236}">
                  <a16:creationId xmlns:a16="http://schemas.microsoft.com/office/drawing/2014/main" id="{A8714D33-C0FB-E4F2-5F86-176605CF9E11}"/>
                </a:ext>
              </a:extLst>
            </p:cNvPr>
            <p:cNvSpPr/>
            <p:nvPr/>
          </p:nvSpPr>
          <p:spPr>
            <a:xfrm>
              <a:off x="3615066" y="566809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קבצי הפיתון דרך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4" name="מלבן 17">
              <a:extLst>
                <a:ext uri="{FF2B5EF4-FFF2-40B4-BE49-F238E27FC236}">
                  <a16:creationId xmlns:a16="http://schemas.microsoft.com/office/drawing/2014/main" id="{DE70865A-C64F-B25E-F870-E4AED492753B}"/>
                </a:ext>
              </a:extLst>
            </p:cNvPr>
            <p:cNvSpPr/>
            <p:nvPr/>
          </p:nvSpPr>
          <p:spPr>
            <a:xfrm>
              <a:off x="3615067" y="489148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סביבה וירטואלית לפי המדריך בספר הפרויקט</a:t>
              </a:r>
              <a:endParaRPr lang="en-US" sz="1600" dirty="0">
                <a:solidFill>
                  <a:schemeClr val="tx1"/>
                </a:solidFill>
                <a:latin typeface="David" panose="020E0502060401010101" pitchFamily="34" charset="-79"/>
                <a:cs typeface="David" panose="020E0502060401010101" pitchFamily="34" charset="-79"/>
              </a:endParaRPr>
            </a:p>
          </p:txBody>
        </p:sp>
        <p:sp>
          <p:nvSpPr>
            <p:cNvPr id="25" name="מלבן 18">
              <a:extLst>
                <a:ext uri="{FF2B5EF4-FFF2-40B4-BE49-F238E27FC236}">
                  <a16:creationId xmlns:a16="http://schemas.microsoft.com/office/drawing/2014/main" id="{49DF4E0A-AC01-22D4-6A9C-8783B7D58C45}"/>
                </a:ext>
              </a:extLst>
            </p:cNvPr>
            <p:cNvSpPr/>
            <p:nvPr/>
          </p:nvSpPr>
          <p:spPr>
            <a:xfrm>
              <a:off x="3615067" y="6378187"/>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26" name="Straight Arrow Connector 25">
              <a:extLst>
                <a:ext uri="{FF2B5EF4-FFF2-40B4-BE49-F238E27FC236}">
                  <a16:creationId xmlns:a16="http://schemas.microsoft.com/office/drawing/2014/main" id="{659D7565-F1E0-559D-9DEF-918E6EB0483A}"/>
                </a:ext>
              </a:extLst>
            </p:cNvPr>
            <p:cNvCxnSpPr>
              <a:cxnSpLocks/>
              <a:stCxn id="22" idx="2"/>
              <a:endCxn id="24" idx="0"/>
            </p:cNvCxnSpPr>
            <p:nvPr/>
          </p:nvCxnSpPr>
          <p:spPr>
            <a:xfrm>
              <a:off x="5135047" y="4539368"/>
              <a:ext cx="0" cy="3521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18AA18-40EB-BA75-2B54-D1EB526E1B86}"/>
                </a:ext>
              </a:extLst>
            </p:cNvPr>
            <p:cNvCxnSpPr>
              <a:cxnSpLocks/>
              <a:stCxn id="24" idx="2"/>
              <a:endCxn id="23" idx="0"/>
            </p:cNvCxnSpPr>
            <p:nvPr/>
          </p:nvCxnSpPr>
          <p:spPr>
            <a:xfrm flipH="1">
              <a:off x="5135046" y="5303637"/>
              <a:ext cx="1" cy="3644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9518CE-FB69-468F-FF86-6F5662C392AD}"/>
                </a:ext>
              </a:extLst>
            </p:cNvPr>
            <p:cNvCxnSpPr>
              <a:cxnSpLocks/>
              <a:stCxn id="23" idx="2"/>
              <a:endCxn id="25" idx="0"/>
            </p:cNvCxnSpPr>
            <p:nvPr/>
          </p:nvCxnSpPr>
          <p:spPr>
            <a:xfrm>
              <a:off x="5135046" y="6080244"/>
              <a:ext cx="1" cy="2979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59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5711"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u="sng" dirty="0">
                <a:latin typeface="David" panose="020E0502060401010101" pitchFamily="34" charset="-79"/>
                <a:ea typeface="Calibri" panose="020F0502020204030204" pitchFamily="34" charset="0"/>
                <a:cs typeface="David" panose="020E0502060401010101" pitchFamily="34" charset="-79"/>
              </a:rPr>
              <a:t>הצגת יכולות המצלמה:</a:t>
            </a:r>
            <a:r>
              <a:rPr lang="he-IL" dirty="0">
                <a:latin typeface="David" panose="020E0502060401010101" pitchFamily="34" charset="-79"/>
                <a:ea typeface="Calibri" panose="020F0502020204030204" pitchFamily="34" charset="0"/>
                <a:cs typeface="David" panose="020E0502060401010101" pitchFamily="34" charset="-79"/>
              </a:rPr>
              <a:t>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28" name="Group 27">
            <a:extLst>
              <a:ext uri="{FF2B5EF4-FFF2-40B4-BE49-F238E27FC236}">
                <a16:creationId xmlns:a16="http://schemas.microsoft.com/office/drawing/2014/main" id="{440E08ED-8BA6-694F-C35C-8C90F01BA066}"/>
              </a:ext>
            </a:extLst>
          </p:cNvPr>
          <p:cNvGrpSpPr/>
          <p:nvPr/>
        </p:nvGrpSpPr>
        <p:grpSpPr>
          <a:xfrm>
            <a:off x="267419" y="4348118"/>
            <a:ext cx="7026054" cy="1586524"/>
            <a:chOff x="267419" y="4662546"/>
            <a:chExt cx="7026054" cy="1586524"/>
          </a:xfrm>
        </p:grpSpPr>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3A1AB79E-DE93-6C41-0484-6CDE2C7319EF}"/>
              </a:ext>
            </a:extLst>
          </p:cNvPr>
          <p:cNvSpPr txBox="1"/>
          <p:nvPr/>
        </p:nvSpPr>
        <p:spPr>
          <a:xfrm>
            <a:off x="638524" y="2590375"/>
            <a:ext cx="5945212" cy="1718291"/>
          </a:xfrm>
          <a:prstGeom prst="rect">
            <a:avLst/>
          </a:prstGeom>
          <a:noFill/>
        </p:spPr>
        <p:txBody>
          <a:bodyPr wrap="square">
            <a:spAutoFit/>
          </a:bodyPr>
          <a:lstStyle/>
          <a:p>
            <a:pPr algn="ctr" rtl="1">
              <a:lnSpc>
                <a:spcPct val="150000"/>
              </a:lnSpc>
            </a:pPr>
            <a:r>
              <a:rPr lang="he-IL" sz="1800" u="sng" dirty="0">
                <a:effectLst/>
                <a:latin typeface="David" panose="020E0502060401010101" pitchFamily="34" charset="-79"/>
                <a:ea typeface="Calibri" panose="020F0502020204030204" pitchFamily="34" charset="0"/>
                <a:cs typeface="David" panose="020E0502060401010101" pitchFamily="34" charset="-79"/>
              </a:rPr>
              <a:t>יצירת אפשרות התרעה: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cxnSp>
        <p:nvCxnSpPr>
          <p:cNvPr id="14" name="Straight Arrow Connector 13">
            <a:extLst>
              <a:ext uri="{FF2B5EF4-FFF2-40B4-BE49-F238E27FC236}">
                <a16:creationId xmlns:a16="http://schemas.microsoft.com/office/drawing/2014/main" id="{91196490-0E09-95EC-7231-1A24E60615D1}"/>
              </a:ext>
            </a:extLst>
          </p:cNvPr>
          <p:cNvCxnSpPr>
            <a:cxnSpLocks/>
            <a:stCxn id="26" idx="2"/>
          </p:cNvCxnSpPr>
          <p:nvPr/>
        </p:nvCxnSpPr>
        <p:spPr>
          <a:xfrm>
            <a:off x="7782124" y="4180596"/>
            <a:ext cx="1290439" cy="593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7CF3DB-FDBF-BA97-F5B8-29044C4C9E74}"/>
              </a:ext>
            </a:extLst>
          </p:cNvPr>
          <p:cNvCxnSpPr>
            <a:cxnSpLocks/>
          </p:cNvCxnSpPr>
          <p:nvPr/>
        </p:nvCxnSpPr>
        <p:spPr>
          <a:xfrm flipH="1" flipV="1">
            <a:off x="10398919" y="5045869"/>
            <a:ext cx="1363861" cy="1357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81FECE-6C1D-8A65-4ADC-31A1C8D4B8C5}"/>
              </a:ext>
            </a:extLst>
          </p:cNvPr>
          <p:cNvSpPr txBox="1"/>
          <p:nvPr/>
        </p:nvSpPr>
        <p:spPr>
          <a:xfrm>
            <a:off x="7256830" y="3903597"/>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7" name="TextBox 26">
            <a:extLst>
              <a:ext uri="{FF2B5EF4-FFF2-40B4-BE49-F238E27FC236}">
                <a16:creationId xmlns:a16="http://schemas.microsoft.com/office/drawing/2014/main" id="{32B442F5-FF3F-02E7-EA05-DB796FB0C1FD}"/>
              </a:ext>
            </a:extLst>
          </p:cNvPr>
          <p:cNvSpPr txBox="1"/>
          <p:nvPr/>
        </p:nvSpPr>
        <p:spPr>
          <a:xfrm>
            <a:off x="11640987" y="4950767"/>
            <a:ext cx="637935"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9" name="TextBox 28">
            <a:extLst>
              <a:ext uri="{FF2B5EF4-FFF2-40B4-BE49-F238E27FC236}">
                <a16:creationId xmlns:a16="http://schemas.microsoft.com/office/drawing/2014/main" id="{0D6D3EB5-CC6E-7FC3-6EB8-8F555EF2D558}"/>
              </a:ext>
            </a:extLst>
          </p:cNvPr>
          <p:cNvSpPr txBox="1"/>
          <p:nvPr/>
        </p:nvSpPr>
        <p:spPr>
          <a:xfrm>
            <a:off x="5159951" y="5937564"/>
            <a:ext cx="1962744"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אין עצם שקרוב מ0.75 מ' ממרכז המסך- אין התראה</a:t>
            </a:r>
          </a:p>
        </p:txBody>
      </p:sp>
      <p:sp>
        <p:nvSpPr>
          <p:cNvPr id="31" name="TextBox 30">
            <a:extLst>
              <a:ext uri="{FF2B5EF4-FFF2-40B4-BE49-F238E27FC236}">
                <a16:creationId xmlns:a16="http://schemas.microsoft.com/office/drawing/2014/main" id="{6B9A9EB0-35ED-07A1-B1A9-E98443B88F91}"/>
              </a:ext>
            </a:extLst>
          </p:cNvPr>
          <p:cNvSpPr txBox="1"/>
          <p:nvPr/>
        </p:nvSpPr>
        <p:spPr>
          <a:xfrm>
            <a:off x="2998135" y="5944444"/>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0.42 מ'</a:t>
            </a:r>
          </a:p>
        </p:txBody>
      </p:sp>
      <p:sp>
        <p:nvSpPr>
          <p:cNvPr id="32" name="TextBox 31">
            <a:extLst>
              <a:ext uri="{FF2B5EF4-FFF2-40B4-BE49-F238E27FC236}">
                <a16:creationId xmlns:a16="http://schemas.microsoft.com/office/drawing/2014/main" id="{5A4FE4B3-9764-C7BF-5D34-46006D395291}"/>
              </a:ext>
            </a:extLst>
          </p:cNvPr>
          <p:cNvSpPr txBox="1"/>
          <p:nvPr/>
        </p:nvSpPr>
        <p:spPr>
          <a:xfrm>
            <a:off x="702227" y="5958871"/>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0.71 מ'</a:t>
            </a:r>
          </a:p>
        </p:txBody>
      </p:sp>
      <p:sp>
        <p:nvSpPr>
          <p:cNvPr id="33" name="TextBox 32">
            <a:extLst>
              <a:ext uri="{FF2B5EF4-FFF2-40B4-BE49-F238E27FC236}">
                <a16:creationId xmlns:a16="http://schemas.microsoft.com/office/drawing/2014/main" id="{891C7529-038B-D667-3901-0DA05843C053}"/>
              </a:ext>
            </a:extLst>
          </p:cNvPr>
          <p:cNvSpPr txBox="1"/>
          <p:nvPr/>
        </p:nvSpPr>
        <p:spPr>
          <a:xfrm>
            <a:off x="7982737" y="6241774"/>
            <a:ext cx="3351036"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הצגת המרחק של העצם שנמצא במקום שבו בחר המשמש באמצעות העכבר</a:t>
            </a:r>
          </a:p>
        </p:txBody>
      </p:sp>
    </p:spTree>
    <p:extLst>
      <p:ext uri="{BB962C8B-B14F-4D97-AF65-F5344CB8AC3E}">
        <p14:creationId xmlns:p14="http://schemas.microsoft.com/office/powerpoint/2010/main" val="1802631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1428</Words>
  <Application>Microsoft Office PowerPoint</Application>
  <PresentationFormat>Widescreen</PresentationFormat>
  <Paragraphs>218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תוצרי הפרויקט</vt:lpstr>
      <vt:lpstr>דיאגרמת בלוקים</vt:lpstr>
      <vt:lpstr>שרטוט חשמלי של המערכת</vt:lpstr>
      <vt:lpstr>שרטוט התשתית על כלל רכיביה</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תיעוד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54</cp:revision>
  <dcterms:created xsi:type="dcterms:W3CDTF">2021-12-15T06:30:50Z</dcterms:created>
  <dcterms:modified xsi:type="dcterms:W3CDTF">2024-04-11T11:02:35Z</dcterms:modified>
</cp:coreProperties>
</file>